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35" r:id="rId5"/>
    <p:sldId id="369" r:id="rId6"/>
    <p:sldId id="374" r:id="rId7"/>
    <p:sldId id="353" r:id="rId8"/>
    <p:sldId id="354" r:id="rId9"/>
    <p:sldId id="355" r:id="rId10"/>
    <p:sldId id="351" r:id="rId11"/>
    <p:sldId id="356" r:id="rId12"/>
    <p:sldId id="357" r:id="rId13"/>
    <p:sldId id="359" r:id="rId14"/>
    <p:sldId id="361" r:id="rId15"/>
    <p:sldId id="363" r:id="rId16"/>
    <p:sldId id="365" r:id="rId17"/>
    <p:sldId id="366" r:id="rId18"/>
    <p:sldId id="375" r:id="rId19"/>
    <p:sldId id="370" r:id="rId20"/>
    <p:sldId id="373" r:id="rId21"/>
    <p:sldId id="371" r:id="rId22"/>
    <p:sldId id="372" r:id="rId23"/>
    <p:sldId id="376" r:id="rId24"/>
    <p:sldId id="362" r:id="rId25"/>
    <p:sldId id="34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2000" autoAdjust="0"/>
  </p:normalViewPr>
  <p:slideViewPr>
    <p:cSldViewPr snapToGrid="0">
      <p:cViewPr varScale="1">
        <p:scale>
          <a:sx n="99" d="100"/>
          <a:sy n="99" d="100"/>
        </p:scale>
        <p:origin x="1110" y="8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Book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(Sheet1!$C$5,Sheet1!$E$5:$I$5)</cx:f>
        <cx:lvl ptCount="6" formatCode="Standard">
          <cx:pt idx="0">1000</cx:pt>
          <cx:pt idx="1">1055.9300000000001</cx:pt>
          <cx:pt idx="2">423.49000000000001</cx:pt>
          <cx:pt idx="3">1031.3399999999999</cx:pt>
          <cx:pt idx="4">1694.6400000000001</cx:pt>
          <cx:pt idx="5">2278.6500000000001</cx:pt>
        </cx:lvl>
      </cx:numDim>
    </cx:data>
    <cx:data id="1">
      <cx:numDim type="val">
        <cx:f dir="row">(Sheet1!$D$6,Sheet1!$F$6:$I$6)</cx:f>
        <cx:lvl ptCount="5" formatCode="Standard">
          <cx:pt idx="0">2.2799999999999998</cx:pt>
          <cx:pt idx="1">321.38999999999999</cx:pt>
          <cx:pt idx="2">663.63999999999999</cx:pt>
          <cx:pt idx="3">970.54999999999995</cx:pt>
          <cx:pt idx="4">1273.27</cx:pt>
        </cx:lvl>
      </cx:numDim>
    </cx:data>
  </cx:chartData>
  <cx:chart>
    <cx:plotArea>
      <cx:plotAreaRegion>
        <cx:series layoutId="boxWhisker" uniqueId="{AC670DA4-428A-463F-871E-6C0A2EE3FBCD}">
          <cx:tx>
            <cx:txData>
              <cx:f>Sheet1!$B$5</cx:f>
              <cx:v>Actor</cx:v>
            </cx:txData>
          </cx:tx>
          <cx:dataId val="0"/>
          <cx:layoutPr>
            <cx:visibility meanLine="0" meanMarker="0" nonoutliers="0" outliers="1"/>
            <cx:statistics quartileMethod="exclusive"/>
          </cx:layoutPr>
        </cx:series>
        <cx:series layoutId="boxWhisker" uniqueId="{65D1EA5F-3382-49A6-B59D-86EC09BB19C9}">
          <cx:tx>
            <cx:txData>
              <cx:f>Sheet1!$B$6</cx:f>
              <cx:v>LoadBalancer</cx:v>
            </cx:txData>
          </cx:tx>
          <cx:dataId val="1"/>
          <cx:layoutPr>
            <cx:visibility meanLine="0" meanMarker="0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1000 requests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400">
                  <a:solidFill>
                    <a:schemeClr val="tx1"/>
                  </a:solidFill>
                </a:defRPr>
              </a:pPr>
              <a:r>
                <a:rPr lang="en-US" sz="1400" b="1" i="0" u="none" strike="noStrike" baseline="0">
                  <a:solidFill>
                    <a:schemeClr val="tx1"/>
                  </a:solidFill>
                  <a:latin typeface="Aptos Narrow" panose="02110004020202020204"/>
                </a:rPr>
                <a:t>1000 requests</a:t>
              </a:r>
            </a:p>
          </cx:txPr>
        </cx:title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  <cx:axis id="1">
        <cx:valScaling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400">
                    <a:solidFill>
                      <a:schemeClr val="tx1"/>
                    </a:solidFill>
                  </a:defRPr>
                </a:pPr>
                <a:r>
                  <a:rPr lang="en-US" sz="14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Time per request (</a:t>
                </a:r>
                <a:r>
                  <a:rPr lang="en-US" sz="1400" b="1" i="0" u="none" strike="noStrike" baseline="0" dirty="0" err="1">
                    <a:solidFill>
                      <a:schemeClr val="tx1"/>
                    </a:solidFill>
                    <a:latin typeface="Aptos Narrow" panose="02110004020202020204"/>
                  </a:rPr>
                  <a:t>ms</a:t>
                </a:r>
                <a:r>
                  <a:rPr lang="en-US" sz="14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)</a:t>
                </a:r>
              </a:p>
            </cx:rich>
          </cx:tx>
        </cx:title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(Sheet1!$D$7,Sheet1!$F$7:$I$7)</cx:f>
        <cx:lvl ptCount="5" formatCode="Standard">
          <cx:pt idx="0">3.25</cx:pt>
          <cx:pt idx="1">4215.1400000000003</cx:pt>
          <cx:pt idx="2">11515.58</cx:pt>
          <cx:pt idx="3">19142.970000000001</cx:pt>
          <cx:pt idx="4">26505.02</cx:pt>
        </cx:lvl>
      </cx:numDim>
    </cx:data>
    <cx:data id="1">
      <cx:numDim type="val">
        <cx:f dir="row">(Sheet1!$D$8,Sheet1!$F$8:$I$8)</cx:f>
        <cx:lvl ptCount="5" formatCode="Standard">
          <cx:pt idx="0">9.3699999999999992</cx:pt>
          <cx:pt idx="1">4032.3899999999999</cx:pt>
          <cx:pt idx="2">7340.0900000000001</cx:pt>
          <cx:pt idx="3">10421.719999999999</cx:pt>
          <cx:pt idx="4">13584.77</cx:pt>
        </cx:lvl>
      </cx:numDim>
    </cx:data>
  </cx:chartData>
  <cx:chart>
    <cx:plotArea>
      <cx:plotAreaRegion>
        <cx:series layoutId="boxWhisker" uniqueId="{AC670DA4-428A-463F-871E-6C0A2EE3FBCD}">
          <cx:tx>
            <cx:txData>
              <cx:f>Sheet1!$B$7</cx:f>
              <cx:v>Actor</cx:v>
            </cx:txData>
          </cx:tx>
          <cx:dataId val="0"/>
          <cx:layoutPr>
            <cx:visibility meanLine="0" meanMarker="0" nonoutliers="0" outliers="1"/>
            <cx:statistics quartileMethod="exclusive"/>
          </cx:layoutPr>
        </cx:series>
        <cx:series layoutId="boxWhisker" uniqueId="{65D1EA5F-3382-49A6-B59D-86EC09BB19C9}">
          <cx:tx>
            <cx:txData>
              <cx:f>Sheet1!$B$8</cx:f>
              <cx:v>LoadBalancer</cx:v>
            </cx:txData>
          </cx:tx>
          <cx:dataId val="1"/>
          <cx:layoutPr>
            <cx:visibility meanLine="0" meanMarker="0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10000 requests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400">
                  <a:solidFill>
                    <a:schemeClr val="tx1"/>
                  </a:solidFill>
                </a:defRPr>
              </a:pPr>
              <a:r>
                <a:rPr lang="en-US" sz="1400" b="1" i="0" u="none" strike="noStrike" baseline="0" dirty="0">
                  <a:solidFill>
                    <a:schemeClr val="tx1"/>
                  </a:solidFill>
                  <a:latin typeface="Aptos Narrow" panose="02110004020202020204"/>
                </a:rPr>
                <a:t>10000 requests</a:t>
              </a:r>
            </a:p>
          </cx:txPr>
        </cx:title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  <cx:axis id="1">
        <cx:valScaling/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D44E90-0CBE-41EA-9DC3-56AE09A3EE6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387F6E-CBA3-4298-AB79-CBFC231F0900}">
      <dgm:prSet/>
      <dgm:spPr/>
      <dgm:t>
        <a:bodyPr/>
        <a:lstStyle/>
        <a:p>
          <a:pPr>
            <a:defRPr cap="all"/>
          </a:pPr>
          <a:r>
            <a:rPr lang="en-GB" dirty="0"/>
            <a:t>Pitch</a:t>
          </a:r>
          <a:endParaRPr lang="en-US" dirty="0"/>
        </a:p>
      </dgm:t>
    </dgm:pt>
    <dgm:pt modelId="{A524C5B4-0620-40F7-B865-4D3E93F855C9}" type="parTrans" cxnId="{6B8E2014-11D5-4810-8BFF-C7C91782D974}">
      <dgm:prSet/>
      <dgm:spPr/>
      <dgm:t>
        <a:bodyPr/>
        <a:lstStyle/>
        <a:p>
          <a:endParaRPr lang="en-US"/>
        </a:p>
      </dgm:t>
    </dgm:pt>
    <dgm:pt modelId="{69A37CA4-54AD-4BC6-8867-4B0EC83B8B69}" type="sibTrans" cxnId="{6B8E2014-11D5-4810-8BFF-C7C91782D974}">
      <dgm:prSet/>
      <dgm:spPr/>
      <dgm:t>
        <a:bodyPr/>
        <a:lstStyle/>
        <a:p>
          <a:endParaRPr lang="en-US"/>
        </a:p>
      </dgm:t>
    </dgm:pt>
    <dgm:pt modelId="{56F5A274-738D-4964-9E75-09E557C16427}">
      <dgm:prSet/>
      <dgm:spPr/>
      <dgm:t>
        <a:bodyPr/>
        <a:lstStyle/>
        <a:p>
          <a:pPr>
            <a:defRPr cap="all"/>
          </a:pPr>
          <a:r>
            <a:rPr lang="en-GB" dirty="0"/>
            <a:t>QAW Highlights</a:t>
          </a:r>
          <a:endParaRPr lang="en-US" dirty="0"/>
        </a:p>
      </dgm:t>
    </dgm:pt>
    <dgm:pt modelId="{1F6D5A4E-9253-45B0-A565-C1EDBA8BA07D}" type="parTrans" cxnId="{3D77CDED-A4DE-4762-9BD0-A517538E5039}">
      <dgm:prSet/>
      <dgm:spPr/>
      <dgm:t>
        <a:bodyPr/>
        <a:lstStyle/>
        <a:p>
          <a:endParaRPr lang="en-US"/>
        </a:p>
      </dgm:t>
    </dgm:pt>
    <dgm:pt modelId="{DC0A2E20-F8F9-4A30-8500-0C6303EEE4D5}" type="sibTrans" cxnId="{3D77CDED-A4DE-4762-9BD0-A517538E5039}">
      <dgm:prSet/>
      <dgm:spPr/>
      <dgm:t>
        <a:bodyPr/>
        <a:lstStyle/>
        <a:p>
          <a:endParaRPr lang="en-US"/>
        </a:p>
      </dgm:t>
    </dgm:pt>
    <dgm:pt modelId="{4F2EBC38-ED3E-4354-8099-1121234EC3AF}">
      <dgm:prSet/>
      <dgm:spPr/>
      <dgm:t>
        <a:bodyPr/>
        <a:lstStyle/>
        <a:p>
          <a:pPr>
            <a:defRPr cap="all"/>
          </a:pPr>
          <a:r>
            <a:rPr lang="en-GB"/>
            <a:t>Synthesis</a:t>
          </a:r>
          <a:endParaRPr lang="en-US"/>
        </a:p>
      </dgm:t>
    </dgm:pt>
    <dgm:pt modelId="{CF58BF8E-E825-4108-A14D-A18D9629F804}" type="parTrans" cxnId="{5D37ED00-49EF-41E8-BE5E-B2FC93B06909}">
      <dgm:prSet/>
      <dgm:spPr/>
      <dgm:t>
        <a:bodyPr/>
        <a:lstStyle/>
        <a:p>
          <a:endParaRPr lang="en-US"/>
        </a:p>
      </dgm:t>
    </dgm:pt>
    <dgm:pt modelId="{76B552C6-40A0-4C3F-BE89-9AC22B3E6C54}" type="sibTrans" cxnId="{5D37ED00-49EF-41E8-BE5E-B2FC93B06909}">
      <dgm:prSet/>
      <dgm:spPr/>
      <dgm:t>
        <a:bodyPr/>
        <a:lstStyle/>
        <a:p>
          <a:endParaRPr lang="en-US"/>
        </a:p>
      </dgm:t>
    </dgm:pt>
    <dgm:pt modelId="{F347FB2E-F373-4248-8BB7-49E600BED1DD}">
      <dgm:prSet/>
      <dgm:spPr/>
      <dgm:t>
        <a:bodyPr/>
        <a:lstStyle/>
        <a:p>
          <a:pPr>
            <a:defRPr cap="all"/>
          </a:pPr>
          <a:r>
            <a:rPr lang="en-GB"/>
            <a:t>Prototyping</a:t>
          </a:r>
          <a:endParaRPr lang="en-US"/>
        </a:p>
      </dgm:t>
    </dgm:pt>
    <dgm:pt modelId="{1A2FD3D6-2910-45EF-B243-030FDF7ED00A}" type="parTrans" cxnId="{926FE8A4-8702-4F81-97B8-9B6BAD9DE001}">
      <dgm:prSet/>
      <dgm:spPr/>
      <dgm:t>
        <a:bodyPr/>
        <a:lstStyle/>
        <a:p>
          <a:endParaRPr lang="en-US"/>
        </a:p>
      </dgm:t>
    </dgm:pt>
    <dgm:pt modelId="{9EB930E6-0DDA-4166-B867-85C23667ED80}" type="sibTrans" cxnId="{926FE8A4-8702-4F81-97B8-9B6BAD9DE001}">
      <dgm:prSet/>
      <dgm:spPr/>
      <dgm:t>
        <a:bodyPr/>
        <a:lstStyle/>
        <a:p>
          <a:endParaRPr lang="en-US"/>
        </a:p>
      </dgm:t>
    </dgm:pt>
    <dgm:pt modelId="{1533917E-4F68-40BB-A2F4-C8EADA7D9B68}">
      <dgm:prSet/>
      <dgm:spPr/>
      <dgm:t>
        <a:bodyPr/>
        <a:lstStyle/>
        <a:p>
          <a:pPr>
            <a:defRPr cap="all"/>
          </a:pPr>
          <a:r>
            <a:rPr lang="en-GB"/>
            <a:t>Q&amp;A</a:t>
          </a:r>
          <a:endParaRPr lang="en-US"/>
        </a:p>
      </dgm:t>
    </dgm:pt>
    <dgm:pt modelId="{5DD6B4D6-3A9D-4A2D-86D3-0FF23F8C9AE0}" type="parTrans" cxnId="{9DC7AA63-51E6-4AC8-93B9-5FFFAB6C3593}">
      <dgm:prSet/>
      <dgm:spPr/>
      <dgm:t>
        <a:bodyPr/>
        <a:lstStyle/>
        <a:p>
          <a:endParaRPr lang="en-US"/>
        </a:p>
      </dgm:t>
    </dgm:pt>
    <dgm:pt modelId="{B0B05DCD-D675-4402-93EA-2AB817653A5F}" type="sibTrans" cxnId="{9DC7AA63-51E6-4AC8-93B9-5FFFAB6C3593}">
      <dgm:prSet/>
      <dgm:spPr/>
      <dgm:t>
        <a:bodyPr/>
        <a:lstStyle/>
        <a:p>
          <a:endParaRPr lang="en-US"/>
        </a:p>
      </dgm:t>
    </dgm:pt>
    <dgm:pt modelId="{B13CA2CB-C0BC-4444-99CE-22B2AB1677BB}" type="pres">
      <dgm:prSet presAssocID="{E5D44E90-0CBE-41EA-9DC3-56AE09A3EE6D}" presName="root" presStyleCnt="0">
        <dgm:presLayoutVars>
          <dgm:dir/>
          <dgm:resizeHandles val="exact"/>
        </dgm:presLayoutVars>
      </dgm:prSet>
      <dgm:spPr/>
    </dgm:pt>
    <dgm:pt modelId="{E5697F86-B423-4260-80A9-FFE22057465D}" type="pres">
      <dgm:prSet presAssocID="{B0387F6E-CBA3-4298-AB79-CBFC231F0900}" presName="compNode" presStyleCnt="0"/>
      <dgm:spPr/>
    </dgm:pt>
    <dgm:pt modelId="{47809726-DD10-4493-AF2C-C17CD81AF1B9}" type="pres">
      <dgm:prSet presAssocID="{B0387F6E-CBA3-4298-AB79-CBFC231F0900}" presName="iconBgRect" presStyleLbl="bgShp" presStyleIdx="0" presStyleCnt="5"/>
      <dgm:spPr/>
    </dgm:pt>
    <dgm:pt modelId="{0BC14603-3F87-4F24-B822-0D4A0C4B594E}" type="pres">
      <dgm:prSet presAssocID="{B0387F6E-CBA3-4298-AB79-CBFC231F090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A948E328-48D8-47F7-AAE3-C0AF54CE9D0E}" type="pres">
      <dgm:prSet presAssocID="{B0387F6E-CBA3-4298-AB79-CBFC231F0900}" presName="spaceRect" presStyleCnt="0"/>
      <dgm:spPr/>
    </dgm:pt>
    <dgm:pt modelId="{9B9B1EFE-B97E-4F70-AC94-8DE2926F2198}" type="pres">
      <dgm:prSet presAssocID="{B0387F6E-CBA3-4298-AB79-CBFC231F0900}" presName="textRect" presStyleLbl="revTx" presStyleIdx="0" presStyleCnt="5">
        <dgm:presLayoutVars>
          <dgm:chMax val="1"/>
          <dgm:chPref val="1"/>
        </dgm:presLayoutVars>
      </dgm:prSet>
      <dgm:spPr/>
    </dgm:pt>
    <dgm:pt modelId="{9B43627C-9946-4805-BF92-E30F15E72ACE}" type="pres">
      <dgm:prSet presAssocID="{69A37CA4-54AD-4BC6-8867-4B0EC83B8B69}" presName="sibTrans" presStyleCnt="0"/>
      <dgm:spPr/>
    </dgm:pt>
    <dgm:pt modelId="{32381FB4-C909-4CDF-A7C1-6437C77D61D5}" type="pres">
      <dgm:prSet presAssocID="{56F5A274-738D-4964-9E75-09E557C16427}" presName="compNode" presStyleCnt="0"/>
      <dgm:spPr/>
    </dgm:pt>
    <dgm:pt modelId="{39DEAA2D-8962-41FE-AA08-60FF58798034}" type="pres">
      <dgm:prSet presAssocID="{56F5A274-738D-4964-9E75-09E557C16427}" presName="iconBgRect" presStyleLbl="bgShp" presStyleIdx="1" presStyleCnt="5"/>
      <dgm:spPr/>
    </dgm:pt>
    <dgm:pt modelId="{E77068A3-1826-4DE7-8086-FA25368F1A26}" type="pres">
      <dgm:prSet presAssocID="{56F5A274-738D-4964-9E75-09E557C1642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DC30D6C-D138-484E-AFAC-4908A74803DC}" type="pres">
      <dgm:prSet presAssocID="{56F5A274-738D-4964-9E75-09E557C16427}" presName="spaceRect" presStyleCnt="0"/>
      <dgm:spPr/>
    </dgm:pt>
    <dgm:pt modelId="{FE7D4BC3-5B93-4470-92C7-09D9011D3A33}" type="pres">
      <dgm:prSet presAssocID="{56F5A274-738D-4964-9E75-09E557C16427}" presName="textRect" presStyleLbl="revTx" presStyleIdx="1" presStyleCnt="5">
        <dgm:presLayoutVars>
          <dgm:chMax val="1"/>
          <dgm:chPref val="1"/>
        </dgm:presLayoutVars>
      </dgm:prSet>
      <dgm:spPr/>
    </dgm:pt>
    <dgm:pt modelId="{902C68A4-34F0-442C-B147-6836B5AE9E40}" type="pres">
      <dgm:prSet presAssocID="{DC0A2E20-F8F9-4A30-8500-0C6303EEE4D5}" presName="sibTrans" presStyleCnt="0"/>
      <dgm:spPr/>
    </dgm:pt>
    <dgm:pt modelId="{323CC03B-2D8D-4EE8-8E44-7F83C458751E}" type="pres">
      <dgm:prSet presAssocID="{4F2EBC38-ED3E-4354-8099-1121234EC3AF}" presName="compNode" presStyleCnt="0"/>
      <dgm:spPr/>
    </dgm:pt>
    <dgm:pt modelId="{180B03EE-2C57-49A8-AA3A-1186A4D6B4FE}" type="pres">
      <dgm:prSet presAssocID="{4F2EBC38-ED3E-4354-8099-1121234EC3AF}" presName="iconBgRect" presStyleLbl="bgShp" presStyleIdx="2" presStyleCnt="5"/>
      <dgm:spPr/>
    </dgm:pt>
    <dgm:pt modelId="{87F5A203-B528-43E5-A9BB-08B895A19087}" type="pres">
      <dgm:prSet presAssocID="{4F2EBC38-ED3E-4354-8099-1121234EC3A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E8E8C0B-75CC-42A1-8BF6-2882D7772D9B}" type="pres">
      <dgm:prSet presAssocID="{4F2EBC38-ED3E-4354-8099-1121234EC3AF}" presName="spaceRect" presStyleCnt="0"/>
      <dgm:spPr/>
    </dgm:pt>
    <dgm:pt modelId="{E94BC96F-E0F2-4C07-B8DE-13BDF1C2CDD1}" type="pres">
      <dgm:prSet presAssocID="{4F2EBC38-ED3E-4354-8099-1121234EC3AF}" presName="textRect" presStyleLbl="revTx" presStyleIdx="2" presStyleCnt="5">
        <dgm:presLayoutVars>
          <dgm:chMax val="1"/>
          <dgm:chPref val="1"/>
        </dgm:presLayoutVars>
      </dgm:prSet>
      <dgm:spPr/>
    </dgm:pt>
    <dgm:pt modelId="{22F83EE4-514C-4C26-BCFC-6FB6B11FBA01}" type="pres">
      <dgm:prSet presAssocID="{76B552C6-40A0-4C3F-BE89-9AC22B3E6C54}" presName="sibTrans" presStyleCnt="0"/>
      <dgm:spPr/>
    </dgm:pt>
    <dgm:pt modelId="{2CEBB3A5-CBCA-41FE-9470-A236DA75AC2E}" type="pres">
      <dgm:prSet presAssocID="{F347FB2E-F373-4248-8BB7-49E600BED1DD}" presName="compNode" presStyleCnt="0"/>
      <dgm:spPr/>
    </dgm:pt>
    <dgm:pt modelId="{DE75EFE5-6A46-437B-9E3D-CBCD25445E3C}" type="pres">
      <dgm:prSet presAssocID="{F347FB2E-F373-4248-8BB7-49E600BED1DD}" presName="iconBgRect" presStyleLbl="bgShp" presStyleIdx="3" presStyleCnt="5"/>
      <dgm:spPr/>
    </dgm:pt>
    <dgm:pt modelId="{7C711773-0E02-47AC-BB2B-5006C8D7F21A}" type="pres">
      <dgm:prSet presAssocID="{F347FB2E-F373-4248-8BB7-49E600BED1D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D8BCED5-53B1-4B1B-BFCA-59AA611D1385}" type="pres">
      <dgm:prSet presAssocID="{F347FB2E-F373-4248-8BB7-49E600BED1DD}" presName="spaceRect" presStyleCnt="0"/>
      <dgm:spPr/>
    </dgm:pt>
    <dgm:pt modelId="{D1BBD852-5C32-47CD-B2FE-20D4B7025D54}" type="pres">
      <dgm:prSet presAssocID="{F347FB2E-F373-4248-8BB7-49E600BED1DD}" presName="textRect" presStyleLbl="revTx" presStyleIdx="3" presStyleCnt="5">
        <dgm:presLayoutVars>
          <dgm:chMax val="1"/>
          <dgm:chPref val="1"/>
        </dgm:presLayoutVars>
      </dgm:prSet>
      <dgm:spPr/>
    </dgm:pt>
    <dgm:pt modelId="{4BD1C1DC-5929-49E7-BADB-8AA7CCD596D9}" type="pres">
      <dgm:prSet presAssocID="{9EB930E6-0DDA-4166-B867-85C23667ED80}" presName="sibTrans" presStyleCnt="0"/>
      <dgm:spPr/>
    </dgm:pt>
    <dgm:pt modelId="{E32173BB-DB9C-462B-8D63-9BF7E962850E}" type="pres">
      <dgm:prSet presAssocID="{1533917E-4F68-40BB-A2F4-C8EADA7D9B68}" presName="compNode" presStyleCnt="0"/>
      <dgm:spPr/>
    </dgm:pt>
    <dgm:pt modelId="{64F04289-9D95-4E9A-BFE2-CACCD3CDDF63}" type="pres">
      <dgm:prSet presAssocID="{1533917E-4F68-40BB-A2F4-C8EADA7D9B68}" presName="iconBgRect" presStyleLbl="bgShp" presStyleIdx="4" presStyleCnt="5"/>
      <dgm:spPr/>
    </dgm:pt>
    <dgm:pt modelId="{C11DB129-62C9-469B-9C29-80F75A9164E0}" type="pres">
      <dgm:prSet presAssocID="{1533917E-4F68-40BB-A2F4-C8EADA7D9B6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F4FC4F1-9D51-4B1B-A41E-10F8BDAAA97D}" type="pres">
      <dgm:prSet presAssocID="{1533917E-4F68-40BB-A2F4-C8EADA7D9B68}" presName="spaceRect" presStyleCnt="0"/>
      <dgm:spPr/>
    </dgm:pt>
    <dgm:pt modelId="{1BA724DA-9086-4413-AD40-7ECC3347AB57}" type="pres">
      <dgm:prSet presAssocID="{1533917E-4F68-40BB-A2F4-C8EADA7D9B6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D37ED00-49EF-41E8-BE5E-B2FC93B06909}" srcId="{E5D44E90-0CBE-41EA-9DC3-56AE09A3EE6D}" destId="{4F2EBC38-ED3E-4354-8099-1121234EC3AF}" srcOrd="2" destOrd="0" parTransId="{CF58BF8E-E825-4108-A14D-A18D9629F804}" sibTransId="{76B552C6-40A0-4C3F-BE89-9AC22B3E6C54}"/>
    <dgm:cxn modelId="{3FD76A05-942D-44E6-9884-53F851A13F53}" type="presOf" srcId="{4F2EBC38-ED3E-4354-8099-1121234EC3AF}" destId="{E94BC96F-E0F2-4C07-B8DE-13BDF1C2CDD1}" srcOrd="0" destOrd="0" presId="urn:microsoft.com/office/officeart/2018/5/layout/IconCircleLabelList"/>
    <dgm:cxn modelId="{B3FAB70F-2402-407C-9AD2-0CDB629DE6E0}" type="presOf" srcId="{E5D44E90-0CBE-41EA-9DC3-56AE09A3EE6D}" destId="{B13CA2CB-C0BC-4444-99CE-22B2AB1677BB}" srcOrd="0" destOrd="0" presId="urn:microsoft.com/office/officeart/2018/5/layout/IconCircleLabelList"/>
    <dgm:cxn modelId="{6B8E2014-11D5-4810-8BFF-C7C91782D974}" srcId="{E5D44E90-0CBE-41EA-9DC3-56AE09A3EE6D}" destId="{B0387F6E-CBA3-4298-AB79-CBFC231F0900}" srcOrd="0" destOrd="0" parTransId="{A524C5B4-0620-40F7-B865-4D3E93F855C9}" sibTransId="{69A37CA4-54AD-4BC6-8867-4B0EC83B8B69}"/>
    <dgm:cxn modelId="{D716182B-0F77-4A0E-ACDA-3AF9288684C7}" type="presOf" srcId="{56F5A274-738D-4964-9E75-09E557C16427}" destId="{FE7D4BC3-5B93-4470-92C7-09D9011D3A33}" srcOrd="0" destOrd="0" presId="urn:microsoft.com/office/officeart/2018/5/layout/IconCircleLabelList"/>
    <dgm:cxn modelId="{9DC7AA63-51E6-4AC8-93B9-5FFFAB6C3593}" srcId="{E5D44E90-0CBE-41EA-9DC3-56AE09A3EE6D}" destId="{1533917E-4F68-40BB-A2F4-C8EADA7D9B68}" srcOrd="4" destOrd="0" parTransId="{5DD6B4D6-3A9D-4A2D-86D3-0FF23F8C9AE0}" sibTransId="{B0B05DCD-D675-4402-93EA-2AB817653A5F}"/>
    <dgm:cxn modelId="{C76EF554-6D09-4CE2-B80D-911E5089BDE1}" type="presOf" srcId="{F347FB2E-F373-4248-8BB7-49E600BED1DD}" destId="{D1BBD852-5C32-47CD-B2FE-20D4B7025D54}" srcOrd="0" destOrd="0" presId="urn:microsoft.com/office/officeart/2018/5/layout/IconCircleLabelList"/>
    <dgm:cxn modelId="{0D14417A-A35A-4476-98F2-D14CA55A3CF5}" type="presOf" srcId="{1533917E-4F68-40BB-A2F4-C8EADA7D9B68}" destId="{1BA724DA-9086-4413-AD40-7ECC3347AB57}" srcOrd="0" destOrd="0" presId="urn:microsoft.com/office/officeart/2018/5/layout/IconCircleLabelList"/>
    <dgm:cxn modelId="{3DB6218F-3890-4B2B-B43A-5E72958B8970}" type="presOf" srcId="{B0387F6E-CBA3-4298-AB79-CBFC231F0900}" destId="{9B9B1EFE-B97E-4F70-AC94-8DE2926F2198}" srcOrd="0" destOrd="0" presId="urn:microsoft.com/office/officeart/2018/5/layout/IconCircleLabelList"/>
    <dgm:cxn modelId="{926FE8A4-8702-4F81-97B8-9B6BAD9DE001}" srcId="{E5D44E90-0CBE-41EA-9DC3-56AE09A3EE6D}" destId="{F347FB2E-F373-4248-8BB7-49E600BED1DD}" srcOrd="3" destOrd="0" parTransId="{1A2FD3D6-2910-45EF-B243-030FDF7ED00A}" sibTransId="{9EB930E6-0DDA-4166-B867-85C23667ED80}"/>
    <dgm:cxn modelId="{3D77CDED-A4DE-4762-9BD0-A517538E5039}" srcId="{E5D44E90-0CBE-41EA-9DC3-56AE09A3EE6D}" destId="{56F5A274-738D-4964-9E75-09E557C16427}" srcOrd="1" destOrd="0" parTransId="{1F6D5A4E-9253-45B0-A565-C1EDBA8BA07D}" sibTransId="{DC0A2E20-F8F9-4A30-8500-0C6303EEE4D5}"/>
    <dgm:cxn modelId="{B2C72090-B7D5-4B41-BDDF-B8287B4F86A8}" type="presParOf" srcId="{B13CA2CB-C0BC-4444-99CE-22B2AB1677BB}" destId="{E5697F86-B423-4260-80A9-FFE22057465D}" srcOrd="0" destOrd="0" presId="urn:microsoft.com/office/officeart/2018/5/layout/IconCircleLabelList"/>
    <dgm:cxn modelId="{BBCCB4E3-AB22-4A47-9E90-B4BA3A23CFE7}" type="presParOf" srcId="{E5697F86-B423-4260-80A9-FFE22057465D}" destId="{47809726-DD10-4493-AF2C-C17CD81AF1B9}" srcOrd="0" destOrd="0" presId="urn:microsoft.com/office/officeart/2018/5/layout/IconCircleLabelList"/>
    <dgm:cxn modelId="{3F37478C-E5DB-493A-A023-4F110731F256}" type="presParOf" srcId="{E5697F86-B423-4260-80A9-FFE22057465D}" destId="{0BC14603-3F87-4F24-B822-0D4A0C4B594E}" srcOrd="1" destOrd="0" presId="urn:microsoft.com/office/officeart/2018/5/layout/IconCircleLabelList"/>
    <dgm:cxn modelId="{7CC7537B-C30B-4CBD-A915-59727EB25F9E}" type="presParOf" srcId="{E5697F86-B423-4260-80A9-FFE22057465D}" destId="{A948E328-48D8-47F7-AAE3-C0AF54CE9D0E}" srcOrd="2" destOrd="0" presId="urn:microsoft.com/office/officeart/2018/5/layout/IconCircleLabelList"/>
    <dgm:cxn modelId="{CAC13C0E-1744-4FA6-9557-6F0B813D9057}" type="presParOf" srcId="{E5697F86-B423-4260-80A9-FFE22057465D}" destId="{9B9B1EFE-B97E-4F70-AC94-8DE2926F2198}" srcOrd="3" destOrd="0" presId="urn:microsoft.com/office/officeart/2018/5/layout/IconCircleLabelList"/>
    <dgm:cxn modelId="{7B81D907-6109-41FA-A2CE-B37F74C121FB}" type="presParOf" srcId="{B13CA2CB-C0BC-4444-99CE-22B2AB1677BB}" destId="{9B43627C-9946-4805-BF92-E30F15E72ACE}" srcOrd="1" destOrd="0" presId="urn:microsoft.com/office/officeart/2018/5/layout/IconCircleLabelList"/>
    <dgm:cxn modelId="{0759ACDF-B4CC-43FE-8153-64DACB430A2A}" type="presParOf" srcId="{B13CA2CB-C0BC-4444-99CE-22B2AB1677BB}" destId="{32381FB4-C909-4CDF-A7C1-6437C77D61D5}" srcOrd="2" destOrd="0" presId="urn:microsoft.com/office/officeart/2018/5/layout/IconCircleLabelList"/>
    <dgm:cxn modelId="{B263DA4A-FCF0-4B05-B2D2-EEA374714132}" type="presParOf" srcId="{32381FB4-C909-4CDF-A7C1-6437C77D61D5}" destId="{39DEAA2D-8962-41FE-AA08-60FF58798034}" srcOrd="0" destOrd="0" presId="urn:microsoft.com/office/officeart/2018/5/layout/IconCircleLabelList"/>
    <dgm:cxn modelId="{618E7ED1-7AF7-4B65-B661-01624E35B9AD}" type="presParOf" srcId="{32381FB4-C909-4CDF-A7C1-6437C77D61D5}" destId="{E77068A3-1826-4DE7-8086-FA25368F1A26}" srcOrd="1" destOrd="0" presId="urn:microsoft.com/office/officeart/2018/5/layout/IconCircleLabelList"/>
    <dgm:cxn modelId="{ACADED8E-ED19-4550-95EB-616425D2186A}" type="presParOf" srcId="{32381FB4-C909-4CDF-A7C1-6437C77D61D5}" destId="{1DC30D6C-D138-484E-AFAC-4908A74803DC}" srcOrd="2" destOrd="0" presId="urn:microsoft.com/office/officeart/2018/5/layout/IconCircleLabelList"/>
    <dgm:cxn modelId="{237DF2B0-0C21-4487-8BFA-6F41B8477146}" type="presParOf" srcId="{32381FB4-C909-4CDF-A7C1-6437C77D61D5}" destId="{FE7D4BC3-5B93-4470-92C7-09D9011D3A33}" srcOrd="3" destOrd="0" presId="urn:microsoft.com/office/officeart/2018/5/layout/IconCircleLabelList"/>
    <dgm:cxn modelId="{0AB167DC-2ADE-4674-A0E6-0CAB0AA7A906}" type="presParOf" srcId="{B13CA2CB-C0BC-4444-99CE-22B2AB1677BB}" destId="{902C68A4-34F0-442C-B147-6836B5AE9E40}" srcOrd="3" destOrd="0" presId="urn:microsoft.com/office/officeart/2018/5/layout/IconCircleLabelList"/>
    <dgm:cxn modelId="{F7A1DBB6-BFAB-4F21-9ADB-807D76CF0FC2}" type="presParOf" srcId="{B13CA2CB-C0BC-4444-99CE-22B2AB1677BB}" destId="{323CC03B-2D8D-4EE8-8E44-7F83C458751E}" srcOrd="4" destOrd="0" presId="urn:microsoft.com/office/officeart/2018/5/layout/IconCircleLabelList"/>
    <dgm:cxn modelId="{A742C302-624A-4C32-A4B9-1A353AA91ACA}" type="presParOf" srcId="{323CC03B-2D8D-4EE8-8E44-7F83C458751E}" destId="{180B03EE-2C57-49A8-AA3A-1186A4D6B4FE}" srcOrd="0" destOrd="0" presId="urn:microsoft.com/office/officeart/2018/5/layout/IconCircleLabelList"/>
    <dgm:cxn modelId="{F8E88BE7-2AB9-4C9A-8E34-0D1AA8170CD6}" type="presParOf" srcId="{323CC03B-2D8D-4EE8-8E44-7F83C458751E}" destId="{87F5A203-B528-43E5-A9BB-08B895A19087}" srcOrd="1" destOrd="0" presId="urn:microsoft.com/office/officeart/2018/5/layout/IconCircleLabelList"/>
    <dgm:cxn modelId="{C5E659CE-BB13-4B35-B89F-AD5BE9D049F6}" type="presParOf" srcId="{323CC03B-2D8D-4EE8-8E44-7F83C458751E}" destId="{AE8E8C0B-75CC-42A1-8BF6-2882D7772D9B}" srcOrd="2" destOrd="0" presId="urn:microsoft.com/office/officeart/2018/5/layout/IconCircleLabelList"/>
    <dgm:cxn modelId="{CCA35BDD-C392-4B0D-B7CC-AE972F8E08B1}" type="presParOf" srcId="{323CC03B-2D8D-4EE8-8E44-7F83C458751E}" destId="{E94BC96F-E0F2-4C07-B8DE-13BDF1C2CDD1}" srcOrd="3" destOrd="0" presId="urn:microsoft.com/office/officeart/2018/5/layout/IconCircleLabelList"/>
    <dgm:cxn modelId="{813F82C4-D379-4978-8292-9F85F11F6A2D}" type="presParOf" srcId="{B13CA2CB-C0BC-4444-99CE-22B2AB1677BB}" destId="{22F83EE4-514C-4C26-BCFC-6FB6B11FBA01}" srcOrd="5" destOrd="0" presId="urn:microsoft.com/office/officeart/2018/5/layout/IconCircleLabelList"/>
    <dgm:cxn modelId="{A893C3BF-7D03-42C7-8563-D11667916BA6}" type="presParOf" srcId="{B13CA2CB-C0BC-4444-99CE-22B2AB1677BB}" destId="{2CEBB3A5-CBCA-41FE-9470-A236DA75AC2E}" srcOrd="6" destOrd="0" presId="urn:microsoft.com/office/officeart/2018/5/layout/IconCircleLabelList"/>
    <dgm:cxn modelId="{5864826B-5A29-43A8-90F9-663F6F99E3A7}" type="presParOf" srcId="{2CEBB3A5-CBCA-41FE-9470-A236DA75AC2E}" destId="{DE75EFE5-6A46-437B-9E3D-CBCD25445E3C}" srcOrd="0" destOrd="0" presId="urn:microsoft.com/office/officeart/2018/5/layout/IconCircleLabelList"/>
    <dgm:cxn modelId="{8DEF4B14-336A-4551-A2F6-43D4BC9C62CC}" type="presParOf" srcId="{2CEBB3A5-CBCA-41FE-9470-A236DA75AC2E}" destId="{7C711773-0E02-47AC-BB2B-5006C8D7F21A}" srcOrd="1" destOrd="0" presId="urn:microsoft.com/office/officeart/2018/5/layout/IconCircleLabelList"/>
    <dgm:cxn modelId="{68849A3D-9DA8-4D33-B78D-441DE939314B}" type="presParOf" srcId="{2CEBB3A5-CBCA-41FE-9470-A236DA75AC2E}" destId="{3D8BCED5-53B1-4B1B-BFCA-59AA611D1385}" srcOrd="2" destOrd="0" presId="urn:microsoft.com/office/officeart/2018/5/layout/IconCircleLabelList"/>
    <dgm:cxn modelId="{65CEA3A7-4BC9-4156-B308-5A2013A2C36C}" type="presParOf" srcId="{2CEBB3A5-CBCA-41FE-9470-A236DA75AC2E}" destId="{D1BBD852-5C32-47CD-B2FE-20D4B7025D54}" srcOrd="3" destOrd="0" presId="urn:microsoft.com/office/officeart/2018/5/layout/IconCircleLabelList"/>
    <dgm:cxn modelId="{8A3D67A4-0D90-4B31-BAEC-F76EADC1BB45}" type="presParOf" srcId="{B13CA2CB-C0BC-4444-99CE-22B2AB1677BB}" destId="{4BD1C1DC-5929-49E7-BADB-8AA7CCD596D9}" srcOrd="7" destOrd="0" presId="urn:microsoft.com/office/officeart/2018/5/layout/IconCircleLabelList"/>
    <dgm:cxn modelId="{B0900767-C138-41CC-9A30-2742EFB84743}" type="presParOf" srcId="{B13CA2CB-C0BC-4444-99CE-22B2AB1677BB}" destId="{E32173BB-DB9C-462B-8D63-9BF7E962850E}" srcOrd="8" destOrd="0" presId="urn:microsoft.com/office/officeart/2018/5/layout/IconCircleLabelList"/>
    <dgm:cxn modelId="{E2D94DEC-EC8E-41A8-815C-92D45596210F}" type="presParOf" srcId="{E32173BB-DB9C-462B-8D63-9BF7E962850E}" destId="{64F04289-9D95-4E9A-BFE2-CACCD3CDDF63}" srcOrd="0" destOrd="0" presId="urn:microsoft.com/office/officeart/2018/5/layout/IconCircleLabelList"/>
    <dgm:cxn modelId="{2E8C1494-6709-431C-AC23-E76DD519B4CE}" type="presParOf" srcId="{E32173BB-DB9C-462B-8D63-9BF7E962850E}" destId="{C11DB129-62C9-469B-9C29-80F75A9164E0}" srcOrd="1" destOrd="0" presId="urn:microsoft.com/office/officeart/2018/5/layout/IconCircleLabelList"/>
    <dgm:cxn modelId="{103DB89E-CF82-4DE2-A3BB-BC5F14AA81E1}" type="presParOf" srcId="{E32173BB-DB9C-462B-8D63-9BF7E962850E}" destId="{0F4FC4F1-9D51-4B1B-A41E-10F8BDAAA97D}" srcOrd="2" destOrd="0" presId="urn:microsoft.com/office/officeart/2018/5/layout/IconCircleLabelList"/>
    <dgm:cxn modelId="{21954633-E9C9-4533-B009-AC955EAE7359}" type="presParOf" srcId="{E32173BB-DB9C-462B-8D63-9BF7E962850E}" destId="{1BA724DA-9086-4413-AD40-7ECC3347AB5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09726-DD10-4493-AF2C-C17CD81AF1B9}">
      <dsp:nvSpPr>
        <dsp:cNvPr id="0" name=""/>
        <dsp:cNvSpPr/>
      </dsp:nvSpPr>
      <dsp:spPr>
        <a:xfrm>
          <a:off x="42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14603-3F87-4F24-B822-0D4A0C4B594E}">
      <dsp:nvSpPr>
        <dsp:cNvPr id="0" name=""/>
        <dsp:cNvSpPr/>
      </dsp:nvSpPr>
      <dsp:spPr>
        <a:xfrm>
          <a:off x="65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B1EFE-B97E-4F70-AC94-8DE2926F2198}">
      <dsp:nvSpPr>
        <dsp:cNvPr id="0" name=""/>
        <dsp:cNvSpPr/>
      </dsp:nvSpPr>
      <dsp:spPr>
        <a:xfrm>
          <a:off x="7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/>
            <a:t>Pitch</a:t>
          </a:r>
          <a:endParaRPr lang="en-US" sz="2000" kern="1200" dirty="0"/>
        </a:p>
      </dsp:txBody>
      <dsp:txXfrm>
        <a:off x="72587" y="2322733"/>
        <a:ext cx="1800000" cy="720000"/>
      </dsp:txXfrm>
    </dsp:sp>
    <dsp:sp modelId="{39DEAA2D-8962-41FE-AA08-60FF58798034}">
      <dsp:nvSpPr>
        <dsp:cNvPr id="0" name=""/>
        <dsp:cNvSpPr/>
      </dsp:nvSpPr>
      <dsp:spPr>
        <a:xfrm>
          <a:off x="2538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068A3-1826-4DE7-8086-FA25368F1A26}">
      <dsp:nvSpPr>
        <dsp:cNvPr id="0" name=""/>
        <dsp:cNvSpPr/>
      </dsp:nvSpPr>
      <dsp:spPr>
        <a:xfrm>
          <a:off x="2772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D4BC3-5B93-4470-92C7-09D9011D3A33}">
      <dsp:nvSpPr>
        <dsp:cNvPr id="0" name=""/>
        <dsp:cNvSpPr/>
      </dsp:nvSpPr>
      <dsp:spPr>
        <a:xfrm>
          <a:off x="2187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/>
            <a:t>QAW Highlights</a:t>
          </a:r>
          <a:endParaRPr lang="en-US" sz="2000" kern="1200" dirty="0"/>
        </a:p>
      </dsp:txBody>
      <dsp:txXfrm>
        <a:off x="2187587" y="2322733"/>
        <a:ext cx="1800000" cy="720000"/>
      </dsp:txXfrm>
    </dsp:sp>
    <dsp:sp modelId="{180B03EE-2C57-49A8-AA3A-1186A4D6B4FE}">
      <dsp:nvSpPr>
        <dsp:cNvPr id="0" name=""/>
        <dsp:cNvSpPr/>
      </dsp:nvSpPr>
      <dsp:spPr>
        <a:xfrm>
          <a:off x="465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5A203-B528-43E5-A9BB-08B895A19087}">
      <dsp:nvSpPr>
        <dsp:cNvPr id="0" name=""/>
        <dsp:cNvSpPr/>
      </dsp:nvSpPr>
      <dsp:spPr>
        <a:xfrm>
          <a:off x="488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BC96F-E0F2-4C07-B8DE-13BDF1C2CDD1}">
      <dsp:nvSpPr>
        <dsp:cNvPr id="0" name=""/>
        <dsp:cNvSpPr/>
      </dsp:nvSpPr>
      <dsp:spPr>
        <a:xfrm>
          <a:off x="430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Synthesis</a:t>
          </a:r>
          <a:endParaRPr lang="en-US" sz="2000" kern="1200"/>
        </a:p>
      </dsp:txBody>
      <dsp:txXfrm>
        <a:off x="4302587" y="2322733"/>
        <a:ext cx="1800000" cy="720000"/>
      </dsp:txXfrm>
    </dsp:sp>
    <dsp:sp modelId="{DE75EFE5-6A46-437B-9E3D-CBCD25445E3C}">
      <dsp:nvSpPr>
        <dsp:cNvPr id="0" name=""/>
        <dsp:cNvSpPr/>
      </dsp:nvSpPr>
      <dsp:spPr>
        <a:xfrm>
          <a:off x="6768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11773-0E02-47AC-BB2B-5006C8D7F21A}">
      <dsp:nvSpPr>
        <dsp:cNvPr id="0" name=""/>
        <dsp:cNvSpPr/>
      </dsp:nvSpPr>
      <dsp:spPr>
        <a:xfrm>
          <a:off x="7002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BD852-5C32-47CD-B2FE-20D4B7025D54}">
      <dsp:nvSpPr>
        <dsp:cNvPr id="0" name=""/>
        <dsp:cNvSpPr/>
      </dsp:nvSpPr>
      <dsp:spPr>
        <a:xfrm>
          <a:off x="6417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Prototyping</a:t>
          </a:r>
          <a:endParaRPr lang="en-US" sz="2000" kern="1200"/>
        </a:p>
      </dsp:txBody>
      <dsp:txXfrm>
        <a:off x="6417587" y="2322733"/>
        <a:ext cx="1800000" cy="720000"/>
      </dsp:txXfrm>
    </dsp:sp>
    <dsp:sp modelId="{64F04289-9D95-4E9A-BFE2-CACCD3CDDF63}">
      <dsp:nvSpPr>
        <dsp:cNvPr id="0" name=""/>
        <dsp:cNvSpPr/>
      </dsp:nvSpPr>
      <dsp:spPr>
        <a:xfrm>
          <a:off x="888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DB129-62C9-469B-9C29-80F75A9164E0}">
      <dsp:nvSpPr>
        <dsp:cNvPr id="0" name=""/>
        <dsp:cNvSpPr/>
      </dsp:nvSpPr>
      <dsp:spPr>
        <a:xfrm>
          <a:off x="911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724DA-9086-4413-AD40-7ECC3347AB57}">
      <dsp:nvSpPr>
        <dsp:cNvPr id="0" name=""/>
        <dsp:cNvSpPr/>
      </dsp:nvSpPr>
      <dsp:spPr>
        <a:xfrm>
          <a:off x="853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Q&amp;A</a:t>
          </a:r>
          <a:endParaRPr lang="en-US" sz="2000" kern="1200"/>
        </a:p>
      </dsp:txBody>
      <dsp:txXfrm>
        <a:off x="8532587" y="2322733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97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1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3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Ramuld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99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85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Ramuld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85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64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2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6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Image wanting right now to be fully ready to place 200 kr. On any betting site.</a:t>
            </a:r>
          </a:p>
          <a:p>
            <a:r>
              <a:rPr lang="en-GB" dirty="0"/>
              <a:t>It would require 9600 </a:t>
            </a:r>
            <a:r>
              <a:rPr lang="en-GB" dirty="0" err="1"/>
              <a:t>kr</a:t>
            </a:r>
            <a:r>
              <a:rPr lang="en-GB" dirty="0"/>
              <a:t> in down-payment. And imagine the cognitive overload, of quickly navigating 48 different bookmakers UI.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37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55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84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9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9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14/relationships/chartEx" Target="../charts/chartEx1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0.png"/><Relationship Id="rId5" Type="http://schemas.microsoft.com/office/2014/relationships/chartEx" Target="../charts/chartEx2.xml"/><Relationship Id="rId10" Type="http://schemas.openxmlformats.org/officeDocument/2006/relationships/image" Target="../media/image57.png"/><Relationship Id="rId4" Type="http://schemas.openxmlformats.org/officeDocument/2006/relationships/image" Target="../media/image500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8D22-5D80-C984-5903-C1BD0802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321" y="-923982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b="1" dirty="0"/>
              <a:t>Safety</a:t>
            </a:r>
            <a:r>
              <a:rPr lang="en-GB" sz="2000" dirty="0"/>
              <a:t> Scenarios &amp; styles &amp; tactics</a:t>
            </a:r>
            <a:endParaRPr lang="en-DK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89C90-36AC-7441-3F65-7E95AE78357F}"/>
              </a:ext>
            </a:extLst>
          </p:cNvPr>
          <p:cNvSpPr txBox="1"/>
          <p:nvPr/>
        </p:nvSpPr>
        <p:spPr>
          <a:xfrm>
            <a:off x="1577028" y="130102"/>
            <a:ext cx="2323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b="1" i="1" dirty="0"/>
            </a:br>
            <a:r>
              <a:rPr lang="en-GB" b="1" i="1" dirty="0"/>
              <a:t>With</a:t>
            </a:r>
            <a:r>
              <a:rPr lang="en-GB" b="1" i="1" u="sng" dirty="0"/>
              <a:t>out</a:t>
            </a:r>
            <a:r>
              <a:rPr lang="en-GB" b="1" i="1" dirty="0"/>
              <a:t> threshold / Non-trigger order</a:t>
            </a:r>
            <a:endParaRPr lang="en-DK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BA3D0-25CD-94AA-2C9E-2DD85BF6630D}"/>
              </a:ext>
            </a:extLst>
          </p:cNvPr>
          <p:cNvSpPr txBox="1"/>
          <p:nvPr/>
        </p:nvSpPr>
        <p:spPr>
          <a:xfrm>
            <a:off x="8015536" y="115223"/>
            <a:ext cx="2323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b="1" i="1" dirty="0"/>
            </a:br>
            <a:r>
              <a:rPr lang="en-GB" b="1" i="1" u="sng" dirty="0"/>
              <a:t>With</a:t>
            </a:r>
            <a:r>
              <a:rPr lang="en-GB" b="1" i="1" dirty="0"/>
              <a:t> threshold /</a:t>
            </a:r>
            <a:br>
              <a:rPr lang="en-GB" b="1" i="1" dirty="0"/>
            </a:br>
            <a:r>
              <a:rPr lang="en-GB" b="1" i="1" dirty="0"/>
              <a:t>trigger order</a:t>
            </a:r>
            <a:endParaRPr lang="en-DK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811509" y="5209200"/>
            <a:ext cx="5825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Transactions:</a:t>
            </a:r>
          </a:p>
          <a:p>
            <a:r>
              <a:rPr lang="en-GB" dirty="0"/>
              <a:t>Consider </a:t>
            </a:r>
            <a:r>
              <a:rPr lang="en-GB" b="1" dirty="0"/>
              <a:t>initial bet </a:t>
            </a:r>
            <a:r>
              <a:rPr lang="en-GB" dirty="0"/>
              <a:t>placement as </a:t>
            </a:r>
            <a:r>
              <a:rPr lang="en-GB" b="1" dirty="0"/>
              <a:t>start of transaction</a:t>
            </a:r>
            <a:r>
              <a:rPr lang="en-GB" dirty="0"/>
              <a:t>,</a:t>
            </a:r>
          </a:p>
          <a:p>
            <a:r>
              <a:rPr lang="en-GB" dirty="0"/>
              <a:t>And </a:t>
            </a:r>
            <a:r>
              <a:rPr lang="en-GB" b="1" dirty="0"/>
              <a:t>final confirmation/rejection </a:t>
            </a:r>
            <a:r>
              <a:rPr lang="en-GB" dirty="0"/>
              <a:t>as </a:t>
            </a:r>
            <a:r>
              <a:rPr lang="en-GB" b="1" dirty="0"/>
              <a:t>end of transaction</a:t>
            </a:r>
            <a:r>
              <a:rPr lang="en-GB" dirty="0"/>
              <a:t>.</a:t>
            </a:r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B493C-8B51-C034-EBC4-54339DF82897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189279" y="5371344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considered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E541D-0D26-FD71-B155-412447643A34}"/>
              </a:ext>
            </a:extLst>
          </p:cNvPr>
          <p:cNvSpPr txBox="1"/>
          <p:nvPr/>
        </p:nvSpPr>
        <p:spPr>
          <a:xfrm>
            <a:off x="3811509" y="4222454"/>
            <a:ext cx="6959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Actor model with message passing</a:t>
            </a:r>
            <a:r>
              <a:rPr lang="en-GB" dirty="0"/>
              <a:t>.</a:t>
            </a:r>
          </a:p>
          <a:p>
            <a:r>
              <a:rPr lang="en-GB" dirty="0"/>
              <a:t>A single actor handles a complete </a:t>
            </a:r>
            <a:r>
              <a:rPr lang="en-GB" b="1" dirty="0"/>
              <a:t>transaction</a:t>
            </a:r>
            <a:r>
              <a:rPr lang="en-GB" dirty="0"/>
              <a:t> before being killed</a:t>
            </a:r>
            <a:endParaRPr lang="en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6C6EE0-4B67-145F-83C8-597EF6196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522" y="1208760"/>
            <a:ext cx="6515478" cy="256975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DA9284-2670-B2E1-D385-79ECDA3044AF}"/>
              </a:ext>
            </a:extLst>
          </p:cNvPr>
          <p:cNvCxnSpPr>
            <a:cxnSpLocks/>
          </p:cNvCxnSpPr>
          <p:nvPr/>
        </p:nvCxnSpPr>
        <p:spPr>
          <a:xfrm>
            <a:off x="5459240" y="474789"/>
            <a:ext cx="0" cy="3454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B369746-F235-C1E2-386A-B4F783E69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3068"/>
            <a:ext cx="5057374" cy="2151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DF7C2B-1394-9241-5F50-CD1EB0B3B4AD}"/>
              </a:ext>
            </a:extLst>
          </p:cNvPr>
          <p:cNvSpPr txBox="1"/>
          <p:nvPr/>
        </p:nvSpPr>
        <p:spPr>
          <a:xfrm>
            <a:off x="189279" y="554464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94E690-3228-9375-4858-F387181F2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880" y="273270"/>
            <a:ext cx="3209925" cy="4133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32ECA6-4F62-7856-B35D-D63349E15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605" y="273270"/>
            <a:ext cx="32099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A836-D5B9-970C-9F7A-1A2E66C6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40" y="-90444"/>
            <a:ext cx="6639419" cy="1326514"/>
          </a:xfrm>
        </p:spPr>
        <p:txBody>
          <a:bodyPr/>
          <a:lstStyle/>
          <a:p>
            <a:r>
              <a:rPr lang="en-GB" dirty="0"/>
              <a:t>Trigger order &amp; Bet placement</a:t>
            </a:r>
            <a:br>
              <a:rPr lang="en-GB" dirty="0"/>
            </a:br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in on the prototype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B5650-29DA-174A-B3C7-89BDD7BA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757" y="1611228"/>
            <a:ext cx="8363604" cy="46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5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AD0B-B413-95A1-1AC3-0E00656B8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246252"/>
            <a:ext cx="10405174" cy="365126"/>
          </a:xfrm>
        </p:spPr>
        <p:txBody>
          <a:bodyPr/>
          <a:lstStyle/>
          <a:p>
            <a:r>
              <a:rPr lang="en-US" sz="1800" b="1" dirty="0">
                <a:effectLst/>
                <a:latin typeface="Liberation Sans" panose="020B0604020202020204" pitchFamily="34" charset="0"/>
              </a:rPr>
              <a:t>Microkernel zoomed in view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6D8829-B999-D3B1-0EBA-AB3538B77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938" y="789272"/>
            <a:ext cx="8170149" cy="58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7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29A66-EC2B-C7EF-B7DC-C8DF9E217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8757-35F2-70BB-A7FC-A5118820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246252"/>
            <a:ext cx="10405174" cy="365126"/>
          </a:xfrm>
        </p:spPr>
        <p:txBody>
          <a:bodyPr/>
          <a:lstStyle/>
          <a:p>
            <a:pPr rtl="0">
              <a:spcBef>
                <a:spcPts val="720"/>
              </a:spcBef>
            </a:pPr>
            <a:r>
              <a:rPr lang="en-US" sz="1800" b="1" dirty="0">
                <a:effectLst/>
                <a:latin typeface="Liberation Sans" panose="020B0604020202020204" pitchFamily="34" charset="0"/>
              </a:rPr>
              <a:t>Plugin actor model zoomed in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0BA03-D25B-1D76-AED2-DA04FBDA4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23" y="901505"/>
            <a:ext cx="7982351" cy="547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4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7ED4-586B-F5DA-FA0C-466FF172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639" y="82043"/>
            <a:ext cx="10405174" cy="525011"/>
          </a:xfrm>
        </p:spPr>
        <p:txBody>
          <a:bodyPr/>
          <a:lstStyle/>
          <a:p>
            <a:r>
              <a:rPr lang="en-GB" dirty="0"/>
              <a:t>Prototyping</a:t>
            </a:r>
            <a:endParaRPr lang="en-DK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6E5D75-6453-8906-FFC7-2C02E224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639" y="2013457"/>
            <a:ext cx="3743325" cy="47720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FD76F-B58D-41E6-8206-561DF624A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0" y="2013457"/>
            <a:ext cx="3924300" cy="4762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0B2C29-40A1-7F11-7CC5-FAD39F830D10}"/>
              </a:ext>
            </a:extLst>
          </p:cNvPr>
          <p:cNvSpPr txBox="1"/>
          <p:nvPr/>
        </p:nvSpPr>
        <p:spPr>
          <a:xfrm>
            <a:off x="8232548" y="1209675"/>
            <a:ext cx="454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VS </a:t>
            </a:r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8D54D-872C-64D4-02C4-DE5A5616E1A4}"/>
              </a:ext>
            </a:extLst>
          </p:cNvPr>
          <p:cNvSpPr txBox="1"/>
          <p:nvPr/>
        </p:nvSpPr>
        <p:spPr>
          <a:xfrm>
            <a:off x="9874773" y="1209675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F0572-388C-6FC1-7BD9-74EBB5588B90}"/>
              </a:ext>
            </a:extLst>
          </p:cNvPr>
          <p:cNvSpPr txBox="1"/>
          <p:nvPr/>
        </p:nvSpPr>
        <p:spPr>
          <a:xfrm>
            <a:off x="6096000" y="120967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101F5-86D7-A89C-C4D6-8FEBF7BD06A0}"/>
              </a:ext>
            </a:extLst>
          </p:cNvPr>
          <p:cNvSpPr txBox="1"/>
          <p:nvPr/>
        </p:nvSpPr>
        <p:spPr>
          <a:xfrm>
            <a:off x="152709" y="1233645"/>
            <a:ext cx="415152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the system handle </a:t>
            </a:r>
          </a:p>
          <a:p>
            <a:r>
              <a:rPr lang="en-GB" dirty="0"/>
              <a:t>world-cup-sized events?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a bet transaction complete fast</a:t>
            </a:r>
          </a:p>
          <a:p>
            <a:r>
              <a:rPr lang="en-GB" dirty="0"/>
              <a:t>enough to get successfully placed?</a:t>
            </a:r>
          </a:p>
          <a:p>
            <a:endParaRPr lang="en-GB" b="1" dirty="0"/>
          </a:p>
          <a:p>
            <a:r>
              <a:rPr lang="en-GB" b="1" u="sng" dirty="0"/>
              <a:t>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Performance</a:t>
            </a:r>
          </a:p>
          <a:p>
            <a:pPr lvl="1"/>
            <a:r>
              <a:rPr lang="en-GB" dirty="0"/>
              <a:t>The load balancer will perform</a:t>
            </a:r>
          </a:p>
          <a:p>
            <a:pPr lvl="1"/>
            <a:r>
              <a:rPr lang="en-GB" dirty="0"/>
              <a:t>Better than the actor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1" dirty="0"/>
              <a:t>Safety</a:t>
            </a:r>
          </a:p>
          <a:p>
            <a:pPr lvl="1"/>
            <a:r>
              <a:rPr lang="en-GB" dirty="0"/>
              <a:t>The actor model will complete</a:t>
            </a:r>
          </a:p>
          <a:p>
            <a:pPr lvl="1"/>
            <a:r>
              <a:rPr lang="en-GB" dirty="0"/>
              <a:t>a single transaction with fewer </a:t>
            </a:r>
          </a:p>
          <a:p>
            <a:pPr lvl="1"/>
            <a:r>
              <a:rPr lang="en-GB" dirty="0"/>
              <a:t>retries than the load balancer. </a:t>
            </a:r>
          </a:p>
          <a:p>
            <a:endParaRPr lang="en-GB" b="1" dirty="0"/>
          </a:p>
          <a:p>
            <a:r>
              <a:rPr lang="en-GB" b="1" u="sng" dirty="0"/>
              <a:t>Actions to take during 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response time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average retries</a:t>
            </a:r>
          </a:p>
          <a:p>
            <a:endParaRPr lang="en-GB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86177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29588" cy="3290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" y="3290741"/>
            <a:ext cx="8844614" cy="34480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854" y="0"/>
            <a:ext cx="3292146" cy="11035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589" y="1817348"/>
            <a:ext cx="3339052" cy="11035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124" y="4239566"/>
            <a:ext cx="2895475" cy="152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5054-70AE-8088-64EE-B96F4451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97" y="-545593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Test setup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FA6D-4216-27F9-4318-345F87E2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43"/>
          <a:stretch/>
        </p:blipFill>
        <p:spPr>
          <a:xfrm>
            <a:off x="7740073" y="2553108"/>
            <a:ext cx="3793555" cy="4144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9F8B6-935F-B881-E590-DB8B5405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5" y="2553108"/>
            <a:ext cx="4697746" cy="4187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FFB321-3573-70AE-B456-3B092570C168}"/>
              </a:ext>
            </a:extLst>
          </p:cNvPr>
          <p:cNvSpPr txBox="1"/>
          <p:nvPr/>
        </p:nvSpPr>
        <p:spPr>
          <a:xfrm>
            <a:off x="8304594" y="1858197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79F8E-FE6F-3803-8CCC-F653309193AA}"/>
              </a:ext>
            </a:extLst>
          </p:cNvPr>
          <p:cNvSpPr txBox="1"/>
          <p:nvPr/>
        </p:nvSpPr>
        <p:spPr>
          <a:xfrm>
            <a:off x="1588927" y="185819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7A77AB-EA3F-2E85-B099-C3E1C222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756"/>
          <a:stretch/>
        </p:blipFill>
        <p:spPr>
          <a:xfrm>
            <a:off x="5652655" y="2553108"/>
            <a:ext cx="1418019" cy="41604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FCC99A-8660-B804-611D-B5F095414CD6}"/>
              </a:ext>
            </a:extLst>
          </p:cNvPr>
          <p:cNvSpPr txBox="1"/>
          <p:nvPr/>
        </p:nvSpPr>
        <p:spPr>
          <a:xfrm>
            <a:off x="5502365" y="1396121"/>
            <a:ext cx="1820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br>
              <a:rPr lang="en-GB" dirty="0"/>
            </a:br>
            <a:r>
              <a:rPr lang="en-GB" b="1" dirty="0"/>
              <a:t>Actor forwarder</a:t>
            </a:r>
            <a:endParaRPr lang="en-DK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143440-8774-6EBC-F9F7-F5AA92102C5F}"/>
              </a:ext>
            </a:extLst>
          </p:cNvPr>
          <p:cNvSpPr txBox="1"/>
          <p:nvPr/>
        </p:nvSpPr>
        <p:spPr>
          <a:xfrm>
            <a:off x="9828070" y="0"/>
            <a:ext cx="2388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* All are Lenovo Thinkpads T490</a:t>
            </a:r>
            <a:br>
              <a:rPr lang="en-GB" sz="1200" i="1" dirty="0"/>
            </a:br>
            <a:r>
              <a:rPr lang="en-GB" sz="1200" i="1" dirty="0"/>
              <a:t>* All are on different networks</a:t>
            </a:r>
            <a:br>
              <a:rPr lang="en-GB" sz="1200" i="1" dirty="0"/>
            </a:br>
            <a:r>
              <a:rPr lang="en-GB" sz="1200" i="1" dirty="0"/>
              <a:t>  Courtesy of Grumlebet</a:t>
            </a:r>
            <a:endParaRPr lang="en-DK" sz="1200" i="1" dirty="0"/>
          </a:p>
        </p:txBody>
      </p:sp>
    </p:spTree>
    <p:extLst>
      <p:ext uri="{BB962C8B-B14F-4D97-AF65-F5344CB8AC3E}">
        <p14:creationId xmlns:p14="http://schemas.microsoft.com/office/powerpoint/2010/main" val="78642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Threats to validity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2BA36-E59C-DC84-5DC0-CA2B10B037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Prototype doesn’t correctly simulate retries</a:t>
            </a:r>
          </a:p>
          <a:p>
            <a:r>
              <a:rPr lang="en-GB" dirty="0"/>
              <a:t>Every “bookmaker” had same logic. In real life bookmaker behaviour will vary greatly.</a:t>
            </a:r>
          </a:p>
          <a:p>
            <a:r>
              <a:rPr lang="en-GB" dirty="0"/>
              <a:t>Local vs real network</a:t>
            </a:r>
          </a:p>
          <a:p>
            <a:endParaRPr lang="en-GB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3DBFEF0-DA37-A5EC-5A6A-96028C74F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08717"/>
              </p:ext>
            </p:extLst>
          </p:nvPr>
        </p:nvGraphicFramePr>
        <p:xfrm>
          <a:off x="922337" y="4779319"/>
          <a:ext cx="9983790" cy="138176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3327930">
                  <a:extLst>
                    <a:ext uri="{9D8B030D-6E8A-4147-A177-3AD203B41FA5}">
                      <a16:colId xmlns:a16="http://schemas.microsoft.com/office/drawing/2014/main" val="1862386716"/>
                    </a:ext>
                  </a:extLst>
                </a:gridCol>
                <a:gridCol w="3327930">
                  <a:extLst>
                    <a:ext uri="{9D8B030D-6E8A-4147-A177-3AD203B41FA5}">
                      <a16:colId xmlns:a16="http://schemas.microsoft.com/office/drawing/2014/main" val="2263469534"/>
                    </a:ext>
                  </a:extLst>
                </a:gridCol>
                <a:gridCol w="3327930">
                  <a:extLst>
                    <a:ext uri="{9D8B030D-6E8A-4147-A177-3AD203B41FA5}">
                      <a16:colId xmlns:a16="http://schemas.microsoft.com/office/drawing/2014/main" val="2188577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Actor model</a:t>
                      </a:r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Load balancer</a:t>
                      </a:r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48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Lower throughput</a:t>
                      </a:r>
                      <a:endParaRPr lang="en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Performance</a:t>
                      </a:r>
                      <a:endParaRPr lang="en-DK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Higher throughput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552232"/>
                  </a:ext>
                </a:extLst>
              </a:tr>
              <a:tr h="48855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Guaranteed single </a:t>
                      </a:r>
                    </a:p>
                    <a:p>
                      <a:pPr algn="ctr"/>
                      <a:r>
                        <a:rPr lang="en-GB" dirty="0"/>
                        <a:t>transaction prioritization</a:t>
                      </a:r>
                      <a:endParaRPr lang="en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002060"/>
                          </a:solidFill>
                        </a:rPr>
                        <a:t>Safety</a:t>
                      </a:r>
                      <a:endParaRPr lang="en-DK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Complex prioritization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15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A031398-497B-00D5-7207-5E800B32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64" y="-663257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GB" dirty="0"/>
              <a:t>Results</a:t>
            </a:r>
            <a:endParaRPr lang="en-DK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92874EE6-1C22-4861-8BD7-C1E0BF864BF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83715248"/>
                  </p:ext>
                </p:extLst>
              </p:nvPr>
            </p:nvGraphicFramePr>
            <p:xfrm>
              <a:off x="427814" y="958566"/>
              <a:ext cx="5316734" cy="310025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92874EE6-1C22-4861-8BD7-C1E0BF864B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814" y="958566"/>
                <a:ext cx="5316734" cy="3100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1DE09100-5C8E-466E-80E5-B8DA429907C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76501"/>
                  </p:ext>
                </p:extLst>
              </p:nvPr>
            </p:nvGraphicFramePr>
            <p:xfrm>
              <a:off x="6096000" y="883921"/>
              <a:ext cx="5316734" cy="325531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1DE09100-5C8E-466E-80E5-B8DA429907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883921"/>
                <a:ext cx="5316734" cy="3255318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A4448787-4489-872A-DB23-1EA7C6093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902" b="91013" l="6863" r="45425">
                        <a14:foregroundMark x1="28595" y1="55065" x2="26307" y2="55065"/>
                        <a14:foregroundMark x1="45425" y1="71895" x2="42974" y2="71895"/>
                        <a14:foregroundMark x1="7026" y1="73366" x2="9477" y2="73366"/>
                        <a14:foregroundMark x1="25490" y1="87745" x2="26307" y2="9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8" t="51145" r="51307" b="4901"/>
          <a:stretch/>
        </p:blipFill>
        <p:spPr bwMode="auto">
          <a:xfrm>
            <a:off x="10473322" y="5162860"/>
            <a:ext cx="366127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99066DE7-5FFC-ECA9-226C-695AAE920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085" b="90850" l="55065" r="92484">
                        <a14:foregroundMark x1="77451" y1="64542" x2="77451" y2="64542"/>
                        <a14:foregroundMark x1="76634" y1="57353" x2="73366" y2="55882"/>
                        <a14:foregroundMark x1="62255" y1="67810" x2="57516" y2="69444"/>
                        <a14:foregroundMark x1="75000" y1="83824" x2="75000" y2="91013"/>
                        <a14:foregroundMark x1="82190" y1="73366" x2="86928" y2="74183"/>
                        <a14:foregroundMark x1="89379" y1="71732" x2="92647" y2="71732"/>
                        <a14:foregroundMark x1="75000" y1="59804" x2="74183" y2="54248"/>
                        <a14:foregroundMark x1="60621" y1="73366" x2="55065" y2="7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9" t="50710" r="4306" b="5336"/>
          <a:stretch/>
        </p:blipFill>
        <p:spPr bwMode="auto">
          <a:xfrm>
            <a:off x="986425" y="5162860"/>
            <a:ext cx="366126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67FF1DB6-88DF-FE7E-29E1-CF7BAAA08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902" b="91013" l="6863" r="45425">
                        <a14:foregroundMark x1="28595" y1="55065" x2="26307" y2="55065"/>
                        <a14:foregroundMark x1="45425" y1="71895" x2="42974" y2="71895"/>
                        <a14:foregroundMark x1="7026" y1="73366" x2="9477" y2="73366"/>
                        <a14:foregroundMark x1="25490" y1="87745" x2="26307" y2="9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8" t="51145" r="51307" b="4901"/>
          <a:stretch/>
        </p:blipFill>
        <p:spPr bwMode="auto">
          <a:xfrm>
            <a:off x="986425" y="5655619"/>
            <a:ext cx="366127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2684432E-E3C4-5EFE-B006-83AFA9822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085" b="90850" l="55065" r="92484">
                        <a14:foregroundMark x1="77451" y1="64542" x2="77451" y2="64542"/>
                        <a14:foregroundMark x1="76634" y1="57353" x2="73366" y2="55882"/>
                        <a14:foregroundMark x1="62255" y1="67810" x2="57516" y2="69444"/>
                        <a14:foregroundMark x1="75000" y1="83824" x2="75000" y2="91013"/>
                        <a14:foregroundMark x1="82190" y1="73366" x2="86928" y2="74183"/>
                        <a14:foregroundMark x1="89379" y1="71732" x2="92647" y2="71732"/>
                        <a14:foregroundMark x1="75000" y1="59804" x2="74183" y2="54248"/>
                        <a14:foregroundMark x1="60621" y1="73366" x2="55065" y2="7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9" t="50710" r="4306" b="5336"/>
          <a:stretch/>
        </p:blipFill>
        <p:spPr bwMode="auto">
          <a:xfrm>
            <a:off x="10473322" y="5663345"/>
            <a:ext cx="366126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3B1A1-7910-F68F-C3F5-E6EAFEECE0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9662" y="522571"/>
            <a:ext cx="23526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8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BFD4-8DBB-8893-9A59-75E4EE460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-175132"/>
            <a:ext cx="10405174" cy="1326514"/>
          </a:xfrm>
        </p:spPr>
        <p:txBody>
          <a:bodyPr/>
          <a:lstStyle/>
          <a:p>
            <a:r>
              <a:rPr lang="en-GB" dirty="0"/>
              <a:t>Conclusion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3AF6C-26A2-329E-EEA0-550144B0F6B0}"/>
              </a:ext>
            </a:extLst>
          </p:cNvPr>
          <p:cNvSpPr txBox="1"/>
          <p:nvPr/>
        </p:nvSpPr>
        <p:spPr>
          <a:xfrm>
            <a:off x="342901" y="1638300"/>
            <a:ext cx="4506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Perhaps a combo?</a:t>
            </a:r>
          </a:p>
          <a:p>
            <a:br>
              <a:rPr lang="en-GB" dirty="0"/>
            </a:br>
            <a:r>
              <a:rPr lang="en-GB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Load balancing to prevent bottlenecks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Actors give natural separation and simple prioritization</a:t>
            </a:r>
          </a:p>
          <a:p>
            <a:endParaRPr lang="en-GB" dirty="0"/>
          </a:p>
          <a:p>
            <a:r>
              <a:rPr lang="en-GB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Adds another step to the process which increases latency.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Slight increase to modifiability complexity</a:t>
            </a:r>
            <a:endParaRPr lang="en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4F0E31-8B9F-263D-708B-56247BF17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813" y="252412"/>
            <a:ext cx="69246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2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2774-0D00-B126-6B9D-59822A13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GB" dirty="0"/>
              <a:t>Agenda</a:t>
            </a:r>
            <a:endParaRPr lang="en-DK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B72683A-D153-08CE-90D8-F8B2442E593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65719471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391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0" y="333262"/>
            <a:ext cx="8929847" cy="6191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775" y="1790649"/>
            <a:ext cx="2400958" cy="1638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CDA70A-0822-6385-1417-5942B21CD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775" y="173255"/>
            <a:ext cx="2463897" cy="8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F171-11EF-89E2-B910-0542663C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Relevant pieces from the log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A1953-DD7D-9BE4-AE35-C730C4D85C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52525" y="1797050"/>
            <a:ext cx="8058150" cy="36877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want to zoom in on the event broker as well and make a prototype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want to look more in-depth into the combo-solution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18293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15DE121-4421-EB44-3B6E-0975E9E408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402664" cy="5099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Pitch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133BC-E6B9-A648-4488-9E8455520C4E}"/>
              </a:ext>
            </a:extLst>
          </p:cNvPr>
          <p:cNvSpPr txBox="1">
            <a:spLocks/>
          </p:cNvSpPr>
          <p:nvPr/>
        </p:nvSpPr>
        <p:spPr>
          <a:xfrm>
            <a:off x="4114998" y="425815"/>
            <a:ext cx="3704055" cy="5099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/>
              <a:t>Who has the best odds?</a:t>
            </a:r>
            <a:br>
              <a:rPr lang="en-GB" sz="1800" dirty="0"/>
            </a:br>
            <a:r>
              <a:rPr lang="en-GB" sz="1800" b="0" i="1" dirty="0"/>
              <a:t>- and why isn’t it always me?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2" y="1034988"/>
            <a:ext cx="8203746" cy="51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7F1D6F-5AF3-88BD-74B4-A158B4C1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402664" cy="509929"/>
          </a:xfrm>
        </p:spPr>
        <p:txBody>
          <a:bodyPr/>
          <a:lstStyle/>
          <a:p>
            <a:r>
              <a:rPr lang="en-GB" dirty="0"/>
              <a:t>Pitch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1C0C-BCFD-8914-E1DE-D6706CDC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34" t="23273" r="6153" b="45444"/>
          <a:stretch/>
        </p:blipFill>
        <p:spPr>
          <a:xfrm>
            <a:off x="3245107" y="528917"/>
            <a:ext cx="5371973" cy="20588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22CBCF-2C5A-FFD2-61EC-B2440DCD3B73}"/>
              </a:ext>
            </a:extLst>
          </p:cNvPr>
          <p:cNvSpPr txBox="1"/>
          <p:nvPr/>
        </p:nvSpPr>
        <p:spPr>
          <a:xfrm>
            <a:off x="2569144" y="91275"/>
            <a:ext cx="7257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Core idea - Always shown best bets, from any bookmaker</a:t>
            </a:r>
            <a:endParaRPr lang="en-DK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8A31AF-62C7-4408-78DF-EE39A4E780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27" t="22694" r="10958" b="26335"/>
          <a:stretch/>
        </p:blipFill>
        <p:spPr>
          <a:xfrm>
            <a:off x="169308" y="4000470"/>
            <a:ext cx="3977179" cy="26430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D3FDA8-BEE3-3EB6-36B5-E9416A0E3896}"/>
              </a:ext>
            </a:extLst>
          </p:cNvPr>
          <p:cNvSpPr txBox="1"/>
          <p:nvPr/>
        </p:nvSpPr>
        <p:spPr>
          <a:xfrm>
            <a:off x="4910878" y="3006831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u="sng" dirty="0"/>
              <a:t>Stock-like features</a:t>
            </a:r>
            <a:endParaRPr lang="en-DK" b="1" i="1" u="sng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CD94BB6-2E2B-C57A-E609-DCF817D7D046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 rot="5400000">
            <a:off x="3732343" y="1801719"/>
            <a:ext cx="624307" cy="37731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0CF8D8C-3AE7-C429-1BC6-9905502316C2}"/>
              </a:ext>
            </a:extLst>
          </p:cNvPr>
          <p:cNvSpPr txBox="1"/>
          <p:nvPr/>
        </p:nvSpPr>
        <p:spPr>
          <a:xfrm>
            <a:off x="1402664" y="3017027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Trigger-orders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F3AEF86-1C7A-AA6D-824C-FB3D026C74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65" t="37480" r="976" b="1996"/>
          <a:stretch/>
        </p:blipFill>
        <p:spPr>
          <a:xfrm>
            <a:off x="6699564" y="4164594"/>
            <a:ext cx="5232903" cy="2571184"/>
          </a:xfrm>
          <a:prstGeom prst="rect">
            <a:avLst/>
          </a:prstGeom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C1FA50F-857E-4FB4-AD55-6BC0F3AFE13F}"/>
              </a:ext>
            </a:extLst>
          </p:cNvPr>
          <p:cNvCxnSpPr>
            <a:stCxn id="22" idx="2"/>
            <a:endCxn id="32" idx="0"/>
          </p:cNvCxnSpPr>
          <p:nvPr/>
        </p:nvCxnSpPr>
        <p:spPr>
          <a:xfrm rot="16200000" flipH="1">
            <a:off x="7229339" y="2077916"/>
            <a:ext cx="788431" cy="3384923"/>
          </a:xfrm>
          <a:prstGeom prst="bentConnector3">
            <a:avLst>
              <a:gd name="adj1" fmla="val 405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76D8631-ED62-28FE-87CE-66797D2A59F4}"/>
              </a:ext>
            </a:extLst>
          </p:cNvPr>
          <p:cNvSpPr txBox="1"/>
          <p:nvPr/>
        </p:nvSpPr>
        <p:spPr>
          <a:xfrm>
            <a:off x="8114404" y="306290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Be your own broker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1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F025-0933-3D3E-C739-E87DB3592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057E1-FEFE-9366-06BB-AF41B2F4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437"/>
          <a:stretch/>
        </p:blipFill>
        <p:spPr>
          <a:xfrm>
            <a:off x="5184662" y="3656086"/>
            <a:ext cx="6553335" cy="2963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487C3-E831-E72C-B726-03D4BD0792EB}"/>
              </a:ext>
            </a:extLst>
          </p:cNvPr>
          <p:cNvSpPr txBox="1"/>
          <p:nvPr/>
        </p:nvSpPr>
        <p:spPr>
          <a:xfrm>
            <a:off x="7697889" y="328675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Quickly register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8D6F7-BC82-39CD-1BD8-EE523E250ED7}"/>
              </a:ext>
            </a:extLst>
          </p:cNvPr>
          <p:cNvSpPr txBox="1"/>
          <p:nvPr/>
        </p:nvSpPr>
        <p:spPr>
          <a:xfrm>
            <a:off x="7360905" y="84838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Centralized “banking”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AB3DC-1E36-C476-F538-532C63CF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11" y="1154183"/>
            <a:ext cx="3710591" cy="5003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8F9F0-29C0-D3C1-3EB9-A8A651AA6921}"/>
              </a:ext>
            </a:extLst>
          </p:cNvPr>
          <p:cNvSpPr txBox="1"/>
          <p:nvPr/>
        </p:nvSpPr>
        <p:spPr>
          <a:xfrm>
            <a:off x="1769359" y="628329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  <a:endParaRPr lang="en-DK" sz="1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F30D8-4931-0A02-DE90-1A46AD301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306" y="608078"/>
            <a:ext cx="5315691" cy="2593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F01E6-8737-00CF-11D3-707EB553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402664" cy="509929"/>
          </a:xfrm>
        </p:spPr>
        <p:txBody>
          <a:bodyPr/>
          <a:lstStyle/>
          <a:p>
            <a:r>
              <a:rPr lang="en-GB" dirty="0"/>
              <a:t>Pitch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27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DBF6-3C9E-6DDF-1F9A-80BE1053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811" y="-775224"/>
            <a:ext cx="10405174" cy="1326514"/>
          </a:xfrm>
        </p:spPr>
        <p:txBody>
          <a:bodyPr/>
          <a:lstStyle/>
          <a:p>
            <a:r>
              <a:rPr lang="en-GB" dirty="0"/>
              <a:t>Pitch summary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31F4C3-72E5-95BE-5BA3-7C37CC92D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811" y="883388"/>
            <a:ext cx="7979948" cy="5590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45AA83-87BA-9076-2AE4-3A0264A7197E}"/>
              </a:ext>
            </a:extLst>
          </p:cNvPr>
          <p:cNvSpPr txBox="1"/>
          <p:nvPr/>
        </p:nvSpPr>
        <p:spPr>
          <a:xfrm>
            <a:off x="0" y="1963412"/>
            <a:ext cx="3740126" cy="3092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Always get shown the </a:t>
            </a:r>
            <a:r>
              <a:rPr lang="en-GB" b="1" dirty="0">
                <a:solidFill>
                  <a:srgbClr val="00B050"/>
                </a:solidFill>
              </a:rPr>
              <a:t>best bets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Only cash on a </a:t>
            </a:r>
            <a:r>
              <a:rPr lang="en-GB" b="1" dirty="0">
                <a:solidFill>
                  <a:srgbClr val="00B050"/>
                </a:solidFill>
              </a:rPr>
              <a:t>single site</a:t>
            </a:r>
          </a:p>
          <a:p>
            <a:pPr>
              <a:lnSpc>
                <a:spcPct val="200000"/>
              </a:lnSpc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Consistent</a:t>
            </a:r>
            <a:r>
              <a:rPr lang="en-GB" b="1" dirty="0"/>
              <a:t> behaviour </a:t>
            </a:r>
            <a:br>
              <a:rPr lang="en-GB" b="1" dirty="0"/>
            </a:br>
            <a:r>
              <a:rPr lang="en-GB" b="1" dirty="0"/>
              <a:t> for every bookmaker</a:t>
            </a:r>
          </a:p>
        </p:txBody>
      </p:sp>
    </p:spTree>
    <p:extLst>
      <p:ext uri="{BB962C8B-B14F-4D97-AF65-F5344CB8AC3E}">
        <p14:creationId xmlns:p14="http://schemas.microsoft.com/office/powerpoint/2010/main" val="7055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135BC-487B-0FF1-7B00-48406E3F1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C1CF-2EB2-A24D-E07B-5E0606B3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497850"/>
          </a:xfrm>
        </p:spPr>
        <p:txBody>
          <a:bodyPr/>
          <a:lstStyle/>
          <a:p>
            <a:pPr algn="ctr"/>
            <a:r>
              <a:rPr lang="en-GB" dirty="0"/>
              <a:t>QAW Highlights</a:t>
            </a:r>
            <a:endParaRPr lang="en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56D90-7F19-66B7-DD79-09D754119F75}"/>
              </a:ext>
            </a:extLst>
          </p:cNvPr>
          <p:cNvSpPr txBox="1"/>
          <p:nvPr/>
        </p:nvSpPr>
        <p:spPr>
          <a:xfrm>
            <a:off x="1983832" y="177062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BD800-45DF-9B5C-1406-11306D76D96F}"/>
              </a:ext>
            </a:extLst>
          </p:cNvPr>
          <p:cNvSpPr txBox="1"/>
          <p:nvPr/>
        </p:nvSpPr>
        <p:spPr>
          <a:xfrm>
            <a:off x="5484891" y="1755197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Modifiability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6ED65-4D78-5DA5-7317-CA4C222A2F07}"/>
              </a:ext>
            </a:extLst>
          </p:cNvPr>
          <p:cNvSpPr txBox="1"/>
          <p:nvPr/>
        </p:nvSpPr>
        <p:spPr>
          <a:xfrm>
            <a:off x="9527177" y="1786014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7FC74-6000-E070-FA67-29F9867A8EE8}"/>
              </a:ext>
            </a:extLst>
          </p:cNvPr>
          <p:cNvSpPr txBox="1"/>
          <p:nvPr/>
        </p:nvSpPr>
        <p:spPr>
          <a:xfrm>
            <a:off x="60719" y="178601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56875-BB22-29DD-ED59-2B7FE825E19B}"/>
              </a:ext>
            </a:extLst>
          </p:cNvPr>
          <p:cNvSpPr txBox="1"/>
          <p:nvPr/>
        </p:nvSpPr>
        <p:spPr>
          <a:xfrm>
            <a:off x="60719" y="300609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E8D80-FDEC-FD15-E9AA-DD6676F485CF}"/>
              </a:ext>
            </a:extLst>
          </p:cNvPr>
          <p:cNvSpPr txBox="1"/>
          <p:nvPr/>
        </p:nvSpPr>
        <p:spPr>
          <a:xfrm>
            <a:off x="1782884" y="2421315"/>
            <a:ext cx="32809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World cup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external bookmakers</a:t>
            </a:r>
          </a:p>
          <a:p>
            <a:r>
              <a:rPr lang="en-GB" dirty="0"/>
              <a:t>     update their odds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BestBets logins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76A6F-9E90-79FA-B45F-262EB1CE3064}"/>
              </a:ext>
            </a:extLst>
          </p:cNvPr>
          <p:cNvSpPr txBox="1"/>
          <p:nvPr/>
        </p:nvSpPr>
        <p:spPr>
          <a:xfrm>
            <a:off x="5597533" y="2432151"/>
            <a:ext cx="1911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Bookmaker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8BC91-DBF0-AC48-BB40-6E813AF73D63}"/>
              </a:ext>
            </a:extLst>
          </p:cNvPr>
          <p:cNvSpPr txBox="1"/>
          <p:nvPr/>
        </p:nvSpPr>
        <p:spPr>
          <a:xfrm>
            <a:off x="8042962" y="2378905"/>
            <a:ext cx="4149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Odds change before confirmation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Impossible: removed from bookmaker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C0E41-124C-AA77-03E7-B479999711FC}"/>
              </a:ext>
            </a:extLst>
          </p:cNvPr>
          <p:cNvSpPr txBox="1"/>
          <p:nvPr/>
        </p:nvSpPr>
        <p:spPr>
          <a:xfrm>
            <a:off x="60719" y="463689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Votes</a:t>
            </a:r>
            <a:endParaRPr lang="en-DK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07B7C-8B8D-3009-2E48-F58697799F58}"/>
              </a:ext>
            </a:extLst>
          </p:cNvPr>
          <p:cNvSpPr txBox="1"/>
          <p:nvPr/>
        </p:nvSpPr>
        <p:spPr>
          <a:xfrm>
            <a:off x="2598302" y="4702547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14</a:t>
            </a:r>
            <a:endParaRPr lang="en-DK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B8EE4D-1076-0D2D-4E02-8921F4BD4778}"/>
              </a:ext>
            </a:extLst>
          </p:cNvPr>
          <p:cNvSpPr txBox="1"/>
          <p:nvPr/>
        </p:nvSpPr>
        <p:spPr>
          <a:xfrm>
            <a:off x="5825758" y="4702547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11</a:t>
            </a:r>
            <a:endParaRPr lang="en-DK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4C28E6-C7C2-0D79-9A85-8A23E9497309}"/>
              </a:ext>
            </a:extLst>
          </p:cNvPr>
          <p:cNvSpPr txBox="1"/>
          <p:nvPr/>
        </p:nvSpPr>
        <p:spPr>
          <a:xfrm>
            <a:off x="9903165" y="4702547"/>
            <a:ext cx="45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10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293416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E23C-E69D-C9F8-0BF4-AC7CCA08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981" y="-949719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dirty="0"/>
              <a:t>Performance scenarios &amp; styles &amp; tactics</a:t>
            </a:r>
            <a:endParaRPr lang="en-DK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53C9D-DA70-8476-B799-D9159874B46B}"/>
              </a:ext>
            </a:extLst>
          </p:cNvPr>
          <p:cNvSpPr txBox="1"/>
          <p:nvPr/>
        </p:nvSpPr>
        <p:spPr>
          <a:xfrm>
            <a:off x="6387113" y="540836"/>
            <a:ext cx="189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User login surge</a:t>
            </a:r>
            <a:endParaRPr lang="en-US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90270D-D749-1C06-BD5C-229CB203F156}"/>
              </a:ext>
            </a:extLst>
          </p:cNvPr>
          <p:cNvSpPr txBox="1"/>
          <p:nvPr/>
        </p:nvSpPr>
        <p:spPr>
          <a:xfrm>
            <a:off x="10009287" y="537602"/>
            <a:ext cx="15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Surge of bets</a:t>
            </a:r>
            <a:endParaRPr lang="en-US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DF203C-09CF-693B-AA0E-06D9BB467DA5}"/>
              </a:ext>
            </a:extLst>
          </p:cNvPr>
          <p:cNvSpPr txBox="1"/>
          <p:nvPr/>
        </p:nvSpPr>
        <p:spPr>
          <a:xfrm>
            <a:off x="1717885" y="528611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Real-Time Betting Odds Update</a:t>
            </a:r>
            <a:endParaRPr lang="en-US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8BD80-1815-03B5-233A-586135EFFBB7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33232-E18E-C0E9-9BB0-D4D2EC8B6673}"/>
              </a:ext>
            </a:extLst>
          </p:cNvPr>
          <p:cNvSpPr txBox="1"/>
          <p:nvPr/>
        </p:nvSpPr>
        <p:spPr>
          <a:xfrm>
            <a:off x="3011770" y="4222454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Event broker</a:t>
            </a:r>
            <a:endParaRPr lang="en-DK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5FF9C-19FD-9A22-C8BB-BE52D29B980B}"/>
              </a:ext>
            </a:extLst>
          </p:cNvPr>
          <p:cNvSpPr txBox="1"/>
          <p:nvPr/>
        </p:nvSpPr>
        <p:spPr>
          <a:xfrm>
            <a:off x="9677589" y="4222454"/>
            <a:ext cx="2363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Message queuing</a:t>
            </a:r>
            <a:br>
              <a:rPr lang="en-GB" dirty="0"/>
            </a:br>
            <a:r>
              <a:rPr lang="en-GB" dirty="0"/>
              <a:t>with the </a:t>
            </a:r>
            <a:r>
              <a:rPr lang="en-GB" b="1" dirty="0"/>
              <a:t>Actor model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4273D-D016-354B-0292-42F50CFC5968}"/>
              </a:ext>
            </a:extLst>
          </p:cNvPr>
          <p:cNvSpPr txBox="1"/>
          <p:nvPr/>
        </p:nvSpPr>
        <p:spPr>
          <a:xfrm>
            <a:off x="189279" y="5371344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considered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CBE1F-47F4-A0D4-ECEF-7A6FE6495117}"/>
              </a:ext>
            </a:extLst>
          </p:cNvPr>
          <p:cNvSpPr txBox="1"/>
          <p:nvPr/>
        </p:nvSpPr>
        <p:spPr>
          <a:xfrm>
            <a:off x="9677589" y="5318257"/>
            <a:ext cx="1987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Control resource </a:t>
            </a:r>
            <a:br>
              <a:rPr lang="en-GB" b="1" dirty="0"/>
            </a:br>
            <a:r>
              <a:rPr lang="en-GB" b="1" dirty="0"/>
              <a:t>demand: </a:t>
            </a:r>
            <a:br>
              <a:rPr lang="en-GB" b="1" dirty="0"/>
            </a:br>
            <a:r>
              <a:rPr lang="en-GB" dirty="0"/>
              <a:t>Prioritize whales*</a:t>
            </a:r>
            <a:br>
              <a:rPr lang="en-GB" dirty="0"/>
            </a:br>
            <a:endParaRPr lang="en-D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A3030-BAFE-0293-27B7-839918F43355}"/>
              </a:ext>
            </a:extLst>
          </p:cNvPr>
          <p:cNvSpPr txBox="1"/>
          <p:nvPr/>
        </p:nvSpPr>
        <p:spPr>
          <a:xfrm>
            <a:off x="3764572" y="5318257"/>
            <a:ext cx="383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In general, Introduce concurrency: </a:t>
            </a:r>
            <a:br>
              <a:rPr lang="en-GB" b="1" dirty="0"/>
            </a:br>
            <a:r>
              <a:rPr lang="en-GB" dirty="0"/>
              <a:t>Make the work embarrassingly parallelizable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A3396-D7FD-ABF0-8023-68A803DB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04" y="897943"/>
            <a:ext cx="3412327" cy="2795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D444DF-AACC-4277-EE35-BC461C27F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842" y="1251138"/>
            <a:ext cx="3833939" cy="18835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64FAD5-F14E-37DE-ECEF-6C5518B18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7450" y="969102"/>
            <a:ext cx="1464065" cy="2653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680762-5B5D-3AE8-78D3-12A56798E8DF}"/>
              </a:ext>
            </a:extLst>
          </p:cNvPr>
          <p:cNvSpPr txBox="1"/>
          <p:nvPr/>
        </p:nvSpPr>
        <p:spPr>
          <a:xfrm>
            <a:off x="-1" y="6581001"/>
            <a:ext cx="9381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"86% of online gambling profits comes from 5% of the players.“ - Les Bernal ["Raising the stakes" (2024), CBC NEWS]</a:t>
            </a:r>
            <a:endParaRPr lang="en-DK" sz="12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1D420F-537F-F510-91BD-52439654F3FB}"/>
              </a:ext>
            </a:extLst>
          </p:cNvPr>
          <p:cNvSpPr txBox="1"/>
          <p:nvPr/>
        </p:nvSpPr>
        <p:spPr>
          <a:xfrm>
            <a:off x="190469" y="5286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4055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71AE9-7EE4-4349-2600-90F1EB787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8410-AA0C-B6A2-9AC5-BCC9D05C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917" y="-805377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b="1" dirty="0"/>
              <a:t>Modifiability</a:t>
            </a:r>
            <a:r>
              <a:rPr lang="en-GB" sz="2000" dirty="0"/>
              <a:t> Scenarios &amp; styles &amp; tactics</a:t>
            </a:r>
            <a:endParaRPr lang="en-DK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03497-07D3-5BDF-D46D-DF31E3E28CCB}"/>
              </a:ext>
            </a:extLst>
          </p:cNvPr>
          <p:cNvSpPr txBox="1"/>
          <p:nvPr/>
        </p:nvSpPr>
        <p:spPr>
          <a:xfrm>
            <a:off x="9280229" y="2214039"/>
            <a:ext cx="233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trike="sngStrike" dirty="0"/>
              <a:t>BettingId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MatchId</a:t>
            </a: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A60DD-1C18-96C5-5B36-4DBA998EEE8C}"/>
              </a:ext>
            </a:extLst>
          </p:cNvPr>
          <p:cNvSpPr txBox="1"/>
          <p:nvPr/>
        </p:nvSpPr>
        <p:spPr>
          <a:xfrm>
            <a:off x="7591172" y="940312"/>
            <a:ext cx="393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Adapt to changing bookmaker API’s</a:t>
            </a:r>
            <a:endParaRPr lang="en-US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301A5-A825-560A-15E0-BB7C255BDCA3}"/>
              </a:ext>
            </a:extLst>
          </p:cNvPr>
          <p:cNvSpPr txBox="1"/>
          <p:nvPr/>
        </p:nvSpPr>
        <p:spPr>
          <a:xfrm>
            <a:off x="2153384" y="939510"/>
            <a:ext cx="439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Addition and removal of bookmakers </a:t>
            </a:r>
            <a:r>
              <a:rPr lang="en-US" sz="1600" b="1" u="sng" baseline="30000" dirty="0">
                <a:effectLst/>
              </a:rPr>
              <a:t>[1]</a:t>
            </a:r>
            <a:endParaRPr lang="en-US" baseline="30000" dirty="0">
              <a:effectLst/>
            </a:endParaRPr>
          </a:p>
        </p:txBody>
      </p:sp>
      <p:pic>
        <p:nvPicPr>
          <p:cNvPr id="1026" name="Picture 2" descr="Change - Free arrows icons">
            <a:extLst>
              <a:ext uri="{FF2B5EF4-FFF2-40B4-BE49-F238E27FC236}">
                <a16:creationId xmlns:a16="http://schemas.microsoft.com/office/drawing/2014/main" id="{5CC7E2DC-6F6D-34E6-CD3B-73326B5C6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21" y="1556330"/>
            <a:ext cx="1762408" cy="17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4ADDB8-978C-5FED-98C8-B17796D009CE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95490-F100-1B1A-F9C2-4EE3FCC5023E}"/>
              </a:ext>
            </a:extLst>
          </p:cNvPr>
          <p:cNvSpPr txBox="1"/>
          <p:nvPr/>
        </p:nvSpPr>
        <p:spPr>
          <a:xfrm>
            <a:off x="3380622" y="4222454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Microkernel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68F18-0708-33AA-085F-2B34B6981E7B}"/>
              </a:ext>
            </a:extLst>
          </p:cNvPr>
          <p:cNvSpPr txBox="1"/>
          <p:nvPr/>
        </p:nvSpPr>
        <p:spPr>
          <a:xfrm>
            <a:off x="189279" y="5371344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 considered: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AECD-9DC0-E0CA-AA5E-C4A3B694158D}"/>
              </a:ext>
            </a:extLst>
          </p:cNvPr>
          <p:cNvSpPr txBox="1"/>
          <p:nvPr/>
        </p:nvSpPr>
        <p:spPr>
          <a:xfrm>
            <a:off x="7412422" y="5371344"/>
            <a:ext cx="451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Split module &amp; encapsulate external calls:</a:t>
            </a:r>
            <a:br>
              <a:rPr lang="en-GB" dirty="0"/>
            </a:br>
            <a:r>
              <a:rPr lang="en-GB" dirty="0"/>
              <a:t>Increases cohesion, reduces coupling.</a:t>
            </a:r>
            <a:endParaRPr lang="en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27F6-39EA-CC3B-6F9A-21B6DD95A450}"/>
              </a:ext>
            </a:extLst>
          </p:cNvPr>
          <p:cNvSpPr txBox="1"/>
          <p:nvPr/>
        </p:nvSpPr>
        <p:spPr>
          <a:xfrm>
            <a:off x="3027076" y="5325177"/>
            <a:ext cx="2481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Let each </a:t>
            </a:r>
            <a:r>
              <a:rPr lang="en-GB" b="1" dirty="0"/>
              <a:t>actor</a:t>
            </a:r>
            <a:r>
              <a:rPr lang="en-GB" dirty="0"/>
              <a:t> handle </a:t>
            </a:r>
          </a:p>
          <a:p>
            <a:r>
              <a:rPr lang="en-GB" dirty="0"/>
              <a:t>only </a:t>
            </a:r>
            <a:r>
              <a:rPr lang="en-GB" b="1" dirty="0"/>
              <a:t>one bookmaker</a:t>
            </a:r>
            <a:endParaRPr lang="en-DK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ABB496-EEE1-4F96-E6E2-E4B82F81C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975" y="1556330"/>
            <a:ext cx="3528566" cy="2091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BB1213-520C-CA5A-7E1C-56383FD6F8A0}"/>
              </a:ext>
            </a:extLst>
          </p:cNvPr>
          <p:cNvSpPr txBox="1"/>
          <p:nvPr/>
        </p:nvSpPr>
        <p:spPr>
          <a:xfrm>
            <a:off x="-30069" y="6436048"/>
            <a:ext cx="103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 dirty="0"/>
              <a:t>[1] - 12 new bookmakers since 2019 [Spillemyndighederne: </a:t>
            </a:r>
            <a:r>
              <a:rPr lang="en-GB" sz="1000" dirty="0"/>
              <a:t>https://www.spillemyndigheden.dk/tilladelsesindehavere?field_license_type_target_id=All</a:t>
            </a:r>
          </a:p>
          <a:p>
            <a:endParaRPr lang="en-DK" sz="12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010FF-6164-0C46-09C6-E4C6FCE7654A}"/>
              </a:ext>
            </a:extLst>
          </p:cNvPr>
          <p:cNvSpPr txBox="1"/>
          <p:nvPr/>
        </p:nvSpPr>
        <p:spPr>
          <a:xfrm>
            <a:off x="189279" y="93951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621890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1541</TotalTime>
  <Words>673</Words>
  <Application>Microsoft Office PowerPoint</Application>
  <PresentationFormat>Widescreen</PresentationFormat>
  <Paragraphs>184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Aharoni</vt:lpstr>
      <vt:lpstr>Aptos Narrow</vt:lpstr>
      <vt:lpstr>Arial</vt:lpstr>
      <vt:lpstr>Avenir Next LT Pro Light</vt:lpstr>
      <vt:lpstr>Calibri</vt:lpstr>
      <vt:lpstr>Liberation Sans</vt:lpstr>
      <vt:lpstr>Posterama</vt:lpstr>
      <vt:lpstr>Wingdings</vt:lpstr>
      <vt:lpstr>Custom</vt:lpstr>
      <vt:lpstr>PowerPoint Presentation</vt:lpstr>
      <vt:lpstr>Agenda</vt:lpstr>
      <vt:lpstr>PowerPoint Presentation</vt:lpstr>
      <vt:lpstr>Pitch</vt:lpstr>
      <vt:lpstr>Pitch</vt:lpstr>
      <vt:lpstr>Pitch summary</vt:lpstr>
      <vt:lpstr>QAW Highlights</vt:lpstr>
      <vt:lpstr>Performance scenarios &amp; styles &amp; tactics</vt:lpstr>
      <vt:lpstr>Modifiability Scenarios &amp; styles &amp; tactics</vt:lpstr>
      <vt:lpstr>Safety Scenarios &amp; styles &amp; tactics</vt:lpstr>
      <vt:lpstr>Trigger order &amp; Bet placement Zooming in on the prototype</vt:lpstr>
      <vt:lpstr>Microkernel zoomed in view</vt:lpstr>
      <vt:lpstr>Plugin actor model zoomed in view</vt:lpstr>
      <vt:lpstr>Prototyping</vt:lpstr>
      <vt:lpstr>PowerPoint Presentation</vt:lpstr>
      <vt:lpstr>Test setup</vt:lpstr>
      <vt:lpstr>Threats to validity</vt:lpstr>
      <vt:lpstr>Results</vt:lpstr>
      <vt:lpstr>Conclusion</vt:lpstr>
      <vt:lpstr>PowerPoint Presentation</vt:lpstr>
      <vt:lpstr>Relevant pieces from the log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Jacob Grum</cp:lastModifiedBy>
  <cp:revision>118</cp:revision>
  <dcterms:created xsi:type="dcterms:W3CDTF">2025-03-17T20:09:59Z</dcterms:created>
  <dcterms:modified xsi:type="dcterms:W3CDTF">2025-05-11T13:12:49Z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